
<file path=[Content_Types].xml><?xml version="1.0" encoding="utf-8"?>
<Types xmlns="http://schemas.openxmlformats.org/package/2006/content-types"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</p:sldMasterIdLst>
  <p:notesMasterIdLst>
    <p:notesMasterId r:id="rId13"/>
  </p:notesMasterIdLst>
  <p:sldIdLst>
    <p:sldId id="256" r:id="rId6"/>
    <p:sldId id="257" r:id="rId7"/>
    <p:sldId id="258" r:id="rId8"/>
    <p:sldId id="259" r:id="rId9"/>
    <p:sldId id="260" r:id="rId10"/>
    <p:sldId id="261" r:id="rId11"/>
    <p:sldId id="289" r:id="rId12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6895" autoAdjust="0"/>
  </p:normalViewPr>
  <p:slideViewPr>
    <p:cSldViewPr snapToGrid="0" snapToObjects="1">
      <p:cViewPr varScale="1">
        <p:scale>
          <a:sx n="52" d="100"/>
          <a:sy n="52" d="100"/>
        </p:scale>
        <p:origin x="113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lma RAMMOUZ" userId="f2f4d278-cdca-42a8-bb55-16b9a081b5f5" providerId="ADAL" clId="{886C202E-01B8-4A01-BE70-286A520FF962}"/>
    <pc:docChg chg="custSel modSld">
      <pc:chgData name="Salma RAMMOUZ" userId="f2f4d278-cdca-42a8-bb55-16b9a081b5f5" providerId="ADAL" clId="{886C202E-01B8-4A01-BE70-286A520FF962}" dt="2026-07-21T17:25:11.502" v="2" actId="478"/>
      <pc:docMkLst>
        <pc:docMk/>
      </pc:docMkLst>
      <pc:sldChg chg="delSp mod">
        <pc:chgData name="Salma RAMMOUZ" userId="f2f4d278-cdca-42a8-bb55-16b9a081b5f5" providerId="ADAL" clId="{886C202E-01B8-4A01-BE70-286A520FF962}" dt="2026-07-21T17:25:11.502" v="2" actId="478"/>
        <pc:sldMkLst>
          <pc:docMk/>
          <pc:sldMk cId="0" sldId="256"/>
        </pc:sldMkLst>
        <pc:spChg chg="del">
          <ac:chgData name="Salma RAMMOUZ" userId="f2f4d278-cdca-42a8-bb55-16b9a081b5f5" providerId="ADAL" clId="{886C202E-01B8-4A01-BE70-286A520FF962}" dt="2026-07-21T17:25:10.354" v="1" actId="478"/>
          <ac:spMkLst>
            <pc:docMk/>
            <pc:sldMk cId="0" sldId="256"/>
            <ac:spMk id="8" creationId="{00000000-0000-0000-0000-000000000000}"/>
          </ac:spMkLst>
        </pc:spChg>
        <pc:spChg chg="del">
          <ac:chgData name="Salma RAMMOUZ" userId="f2f4d278-cdca-42a8-bb55-16b9a081b5f5" providerId="ADAL" clId="{886C202E-01B8-4A01-BE70-286A520FF962}" dt="2026-07-21T17:25:09.675" v="0" actId="478"/>
          <ac:spMkLst>
            <pc:docMk/>
            <pc:sldMk cId="0" sldId="256"/>
            <ac:spMk id="10" creationId="{00000000-0000-0000-0000-000000000000}"/>
          </ac:spMkLst>
        </pc:spChg>
        <pc:picChg chg="del">
          <ac:chgData name="Salma RAMMOUZ" userId="f2f4d278-cdca-42a8-bb55-16b9a081b5f5" providerId="ADAL" clId="{886C202E-01B8-4A01-BE70-286A520FF962}" dt="2026-07-21T17:25:11.502" v="2" actId="478"/>
          <ac:picMkLst>
            <pc:docMk/>
            <pc:sldMk cId="0" sldId="256"/>
            <ac:picMk id="9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73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0947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423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0021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12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1.png"/><Relationship Id="rId7" Type="http://schemas.openxmlformats.org/officeDocument/2006/relationships/image" Target="../media/image40.png"/><Relationship Id="rId12" Type="http://schemas.openxmlformats.org/officeDocument/2006/relationships/image" Target="../media/image4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png"/><Relationship Id="rId11" Type="http://schemas.openxmlformats.org/officeDocument/2006/relationships/image" Target="../media/image44.png"/><Relationship Id="rId5" Type="http://schemas.openxmlformats.org/officeDocument/2006/relationships/image" Target="../media/image38.png"/><Relationship Id="rId10" Type="http://schemas.openxmlformats.org/officeDocument/2006/relationships/image" Target="../media/image43.png"/><Relationship Id="rId4" Type="http://schemas.openxmlformats.org/officeDocument/2006/relationships/image" Target="../media/image37.png"/><Relationship Id="rId9" Type="http://schemas.openxmlformats.org/officeDocument/2006/relationships/image" Target="../media/image4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bject 2">
            <a:extLst>
              <a:ext uri="{FF2B5EF4-FFF2-40B4-BE49-F238E27FC236}">
                <a16:creationId xmlns:a16="http://schemas.microsoft.com/office/drawing/2014/main" id="{19AEED36-CFEA-DA45-D7C2-8F26BB7E7EEF}"/>
              </a:ext>
            </a:extLst>
          </p:cNvPr>
          <p:cNvSpPr/>
          <p:nvPr/>
        </p:nvSpPr>
        <p:spPr>
          <a:xfrm>
            <a:off x="-10158" y="0"/>
            <a:ext cx="12191999" cy="6865614"/>
          </a:xfrm>
          <a:custGeom>
            <a:avLst/>
            <a:gdLst/>
            <a:ahLst/>
            <a:cxnLst/>
            <a:rect l="l" t="t" r="r" b="b"/>
            <a:pathLst>
              <a:path w="9458325" h="5334000">
                <a:moveTo>
                  <a:pt x="0" y="5333999"/>
                </a:moveTo>
                <a:lnTo>
                  <a:pt x="9458166" y="5334000"/>
                </a:lnTo>
                <a:lnTo>
                  <a:pt x="9458166" y="0"/>
                </a:lnTo>
                <a:lnTo>
                  <a:pt x="0" y="0"/>
                </a:lnTo>
                <a:lnTo>
                  <a:pt x="0" y="5333999"/>
                </a:lnTo>
                <a:close/>
              </a:path>
            </a:pathLst>
          </a:custGeom>
          <a:solidFill>
            <a:srgbClr val="F4F0EA"/>
          </a:solidFill>
        </p:spPr>
        <p:txBody>
          <a:bodyPr wrap="square" lIns="0" tIns="0" rIns="0" bIns="0" rtlCol="0"/>
          <a:lstStyle/>
          <a:p>
            <a:pPr algn="l" defTabSz="1763466" rtl="0">
              <a:defRPr/>
            </a:pPr>
            <a:endParaRPr lang="fr-MA" sz="3471"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37" name="object 3">
            <a:extLst>
              <a:ext uri="{FF2B5EF4-FFF2-40B4-BE49-F238E27FC236}">
                <a16:creationId xmlns:a16="http://schemas.microsoft.com/office/drawing/2014/main" id="{8D62DFDE-DE51-69C6-BA19-C294AE42D6DD}"/>
              </a:ext>
            </a:extLst>
          </p:cNvPr>
          <p:cNvSpPr/>
          <p:nvPr/>
        </p:nvSpPr>
        <p:spPr>
          <a:xfrm>
            <a:off x="0" y="-3017"/>
            <a:ext cx="1554315" cy="783007"/>
          </a:xfrm>
          <a:custGeom>
            <a:avLst/>
            <a:gdLst/>
            <a:ahLst/>
            <a:cxnLst/>
            <a:rect l="l" t="t" r="r" b="b"/>
            <a:pathLst>
              <a:path w="1204595" h="608330">
                <a:moveTo>
                  <a:pt x="1204252" y="0"/>
                </a:moveTo>
                <a:lnTo>
                  <a:pt x="0" y="0"/>
                </a:lnTo>
                <a:lnTo>
                  <a:pt x="0" y="607980"/>
                </a:lnTo>
                <a:lnTo>
                  <a:pt x="51596" y="588263"/>
                </a:lnTo>
                <a:lnTo>
                  <a:pt x="105854" y="570738"/>
                </a:lnTo>
                <a:lnTo>
                  <a:pt x="166230" y="554101"/>
                </a:lnTo>
                <a:lnTo>
                  <a:pt x="227291" y="539876"/>
                </a:lnTo>
                <a:lnTo>
                  <a:pt x="288899" y="527430"/>
                </a:lnTo>
                <a:lnTo>
                  <a:pt x="350913" y="516381"/>
                </a:lnTo>
                <a:lnTo>
                  <a:pt x="537883" y="486917"/>
                </a:lnTo>
                <a:lnTo>
                  <a:pt x="601014" y="475614"/>
                </a:lnTo>
                <a:lnTo>
                  <a:pt x="662406" y="461771"/>
                </a:lnTo>
                <a:lnTo>
                  <a:pt x="721880" y="445388"/>
                </a:lnTo>
                <a:lnTo>
                  <a:pt x="779233" y="425830"/>
                </a:lnTo>
                <a:lnTo>
                  <a:pt x="834288" y="403225"/>
                </a:lnTo>
                <a:lnTo>
                  <a:pt x="886853" y="376935"/>
                </a:lnTo>
                <a:lnTo>
                  <a:pt x="936726" y="346963"/>
                </a:lnTo>
                <a:lnTo>
                  <a:pt x="983741" y="312800"/>
                </a:lnTo>
                <a:lnTo>
                  <a:pt x="1027696" y="274446"/>
                </a:lnTo>
                <a:lnTo>
                  <a:pt x="1066063" y="235457"/>
                </a:lnTo>
                <a:lnTo>
                  <a:pt x="1100937" y="195071"/>
                </a:lnTo>
                <a:lnTo>
                  <a:pt x="1132001" y="153288"/>
                </a:lnTo>
                <a:lnTo>
                  <a:pt x="1158951" y="110108"/>
                </a:lnTo>
                <a:lnTo>
                  <a:pt x="1181493" y="65277"/>
                </a:lnTo>
                <a:lnTo>
                  <a:pt x="1199299" y="18795"/>
                </a:lnTo>
                <a:lnTo>
                  <a:pt x="1204252" y="0"/>
                </a:lnTo>
                <a:close/>
              </a:path>
            </a:pathLst>
          </a:custGeom>
          <a:solidFill>
            <a:srgbClr val="1273AF"/>
          </a:solidFill>
        </p:spPr>
        <p:txBody>
          <a:bodyPr wrap="square" lIns="0" tIns="0" rIns="0" bIns="0" rtlCol="0"/>
          <a:lstStyle/>
          <a:p>
            <a:pPr algn="l" defTabSz="1763466" rtl="0">
              <a:defRPr/>
            </a:pPr>
            <a:endParaRPr lang="fr-MA" sz="3471">
              <a:latin typeface="Arial"/>
              <a:ea typeface="+mn-ea"/>
              <a:cs typeface="Arial"/>
              <a:sym typeface="Arial"/>
            </a:endParaRPr>
          </a:p>
        </p:txBody>
      </p:sp>
      <p:pic>
        <p:nvPicPr>
          <p:cNvPr id="39" name="object 8">
            <a:extLst>
              <a:ext uri="{FF2B5EF4-FFF2-40B4-BE49-F238E27FC236}">
                <a16:creationId xmlns:a16="http://schemas.microsoft.com/office/drawing/2014/main" id="{8683FEB4-C0F5-378C-B223-FFF67B94E4AC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816076" y="388486"/>
            <a:ext cx="1817842" cy="1534815"/>
          </a:xfrm>
          <a:prstGeom prst="rect">
            <a:avLst/>
          </a:prstGeom>
        </p:spPr>
      </p:pic>
      <p:sp>
        <p:nvSpPr>
          <p:cNvPr id="11" name="Shape 7"/>
          <p:cNvSpPr/>
          <p:nvPr/>
        </p:nvSpPr>
        <p:spPr>
          <a:xfrm>
            <a:off x="1714500" y="4257446"/>
            <a:ext cx="2018995" cy="1695298"/>
          </a:xfrm>
          <a:prstGeom prst="roundRect">
            <a:avLst>
              <a:gd name="adj" fmla="val 3636"/>
            </a:avLst>
          </a:prstGeom>
          <a:solidFill>
            <a:srgbClr val="FFFFFF">
              <a:alpha val="80000"/>
            </a:srgbClr>
          </a:solidFill>
          <a:ln w="12700">
            <a:solidFill>
              <a:srgbClr val="E2E8F0"/>
            </a:solidFill>
            <a:prstDash val="solid"/>
          </a:ln>
          <a:effectLst>
            <a:outerShdw blurRad="139700" dist="1016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fr-MA">
              <a:latin typeface="Aptos" panose="020B0004020202020204" pitchFamily="34" charset="0"/>
            </a:endParaRPr>
          </a:p>
        </p:txBody>
      </p:sp>
      <p:sp>
        <p:nvSpPr>
          <p:cNvPr id="12" name="Shape 8"/>
          <p:cNvSpPr/>
          <p:nvPr/>
        </p:nvSpPr>
        <p:spPr>
          <a:xfrm>
            <a:off x="1914754" y="4457700"/>
            <a:ext cx="457200" cy="457200"/>
          </a:xfrm>
          <a:prstGeom prst="roundRect">
            <a:avLst>
              <a:gd name="adj" fmla="val 41667"/>
            </a:avLst>
          </a:prstGeom>
          <a:solidFill>
            <a:srgbClr val="DBEAF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>
              <a:latin typeface="Aptos" panose="020B0004020202020204" pitchFamily="34" charset="0"/>
            </a:endParaRPr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4"/>
          <a:srcRect l="-1282" r="-1282"/>
          <a:stretch/>
        </p:blipFill>
        <p:spPr>
          <a:xfrm>
            <a:off x="2033626" y="4591202"/>
            <a:ext cx="219456" cy="190195"/>
          </a:xfrm>
          <a:prstGeom prst="rect">
            <a:avLst/>
          </a:prstGeom>
        </p:spPr>
      </p:pic>
      <p:sp>
        <p:nvSpPr>
          <p:cNvPr id="14" name="Text 9"/>
          <p:cNvSpPr txBox="1"/>
          <p:nvPr/>
        </p:nvSpPr>
        <p:spPr>
          <a:xfrm>
            <a:off x="1914754" y="5067605"/>
            <a:ext cx="169621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334155"/>
                </a:solidFill>
                <a:latin typeface="Aptos" panose="020B0004020202020204" pitchFamily="34" charset="0"/>
                <a:ea typeface="Poppins" pitchFamily="34" charset="-122"/>
                <a:cs typeface="Poppins" pitchFamily="34" charset="-120"/>
              </a:rPr>
              <a:t>Fondamentaux</a:t>
            </a:r>
            <a:endParaRPr lang="en-US" sz="1300" dirty="0">
              <a:latin typeface="Aptos" panose="020B0004020202020204" pitchFamily="34" charset="0"/>
            </a:endParaRPr>
          </a:p>
        </p:txBody>
      </p:sp>
      <p:sp>
        <p:nvSpPr>
          <p:cNvPr id="15" name="Text 10"/>
          <p:cNvSpPr txBox="1"/>
          <p:nvPr/>
        </p:nvSpPr>
        <p:spPr>
          <a:xfrm>
            <a:off x="1914754" y="5372100"/>
            <a:ext cx="1684325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334155"/>
                </a:solidFill>
                <a:latin typeface="Aptos" panose="020B0004020202020204" pitchFamily="34" charset="0"/>
                <a:ea typeface="Roboto" pitchFamily="34" charset="-122"/>
                <a:cs typeface="Roboto" pitchFamily="34" charset="-120"/>
              </a:rPr>
              <a:t>Le </a:t>
            </a:r>
            <a:r>
              <a:rPr lang="en-US" sz="1100" dirty="0">
                <a:solidFill>
                  <a:srgbClr val="334155"/>
                </a:solidFill>
                <a:latin typeface="Aptos" panose="020B0004020202020204" pitchFamily="34" charset="0"/>
                <a:ea typeface="Roboto" pitchFamily="34" charset="-122"/>
                <a:cs typeface="Roboto" pitchFamily="34" charset="-120"/>
              </a:rPr>
              <a:t>cadre RTOACLTF pour structurer vos demandes.</a:t>
            </a:r>
            <a:endParaRPr lang="en-US" sz="1000" dirty="0">
              <a:latin typeface="Aptos" panose="020B0004020202020204" pitchFamily="34" charset="0"/>
            </a:endParaRPr>
          </a:p>
        </p:txBody>
      </p:sp>
      <p:sp>
        <p:nvSpPr>
          <p:cNvPr id="16" name="Shape 11"/>
          <p:cNvSpPr/>
          <p:nvPr/>
        </p:nvSpPr>
        <p:spPr>
          <a:xfrm>
            <a:off x="3962095" y="4257446"/>
            <a:ext cx="2018995" cy="1695298"/>
          </a:xfrm>
          <a:prstGeom prst="roundRect">
            <a:avLst>
              <a:gd name="adj" fmla="val 3636"/>
            </a:avLst>
          </a:prstGeom>
          <a:solidFill>
            <a:srgbClr val="FFFFFF">
              <a:alpha val="80000"/>
            </a:srgbClr>
          </a:solidFill>
          <a:ln w="12700">
            <a:solidFill>
              <a:srgbClr val="E2E8F0"/>
            </a:solidFill>
            <a:prstDash val="solid"/>
          </a:ln>
          <a:effectLst>
            <a:outerShdw blurRad="139700" dist="1016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fr-MA">
              <a:latin typeface="Aptos" panose="020B0004020202020204" pitchFamily="34" charset="0"/>
            </a:endParaRPr>
          </a:p>
        </p:txBody>
      </p:sp>
      <p:sp>
        <p:nvSpPr>
          <p:cNvPr id="17" name="Shape 12"/>
          <p:cNvSpPr/>
          <p:nvPr/>
        </p:nvSpPr>
        <p:spPr>
          <a:xfrm>
            <a:off x="4162349" y="4457700"/>
            <a:ext cx="457200" cy="457200"/>
          </a:xfrm>
          <a:prstGeom prst="roundRect">
            <a:avLst>
              <a:gd name="adj" fmla="val 41667"/>
            </a:avLst>
          </a:prstGeom>
          <a:solidFill>
            <a:srgbClr val="EDE9F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>
              <a:latin typeface="Aptos" panose="020B0004020202020204" pitchFamily="34" charset="0"/>
            </a:endParaRPr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295851" y="4591202"/>
            <a:ext cx="190195" cy="190195"/>
          </a:xfrm>
          <a:prstGeom prst="rect">
            <a:avLst/>
          </a:prstGeom>
        </p:spPr>
      </p:pic>
      <p:sp>
        <p:nvSpPr>
          <p:cNvPr id="19" name="Text 13"/>
          <p:cNvSpPr txBox="1"/>
          <p:nvPr/>
        </p:nvSpPr>
        <p:spPr>
          <a:xfrm>
            <a:off x="4162349" y="5067605"/>
            <a:ext cx="169621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334155"/>
                </a:solidFill>
                <a:latin typeface="Aptos" panose="020B0004020202020204" pitchFamily="34" charset="0"/>
                <a:ea typeface="Poppins" pitchFamily="34" charset="-122"/>
                <a:cs typeface="Poppins" pitchFamily="34" charset="-120"/>
              </a:rPr>
              <a:t>6 Techniques</a:t>
            </a:r>
            <a:endParaRPr lang="en-US" sz="1300" dirty="0">
              <a:latin typeface="Aptos" panose="020B0004020202020204" pitchFamily="34" charset="0"/>
            </a:endParaRPr>
          </a:p>
        </p:txBody>
      </p:sp>
      <p:sp>
        <p:nvSpPr>
          <p:cNvPr id="20" name="Text 14"/>
          <p:cNvSpPr txBox="1"/>
          <p:nvPr/>
        </p:nvSpPr>
        <p:spPr>
          <a:xfrm>
            <a:off x="4162349" y="5372100"/>
            <a:ext cx="1684325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334155"/>
                </a:solidFill>
                <a:latin typeface="Aptos" panose="020B0004020202020204" pitchFamily="34" charset="0"/>
                <a:ea typeface="Roboto" pitchFamily="34" charset="-122"/>
                <a:cs typeface="Roboto" pitchFamily="34" charset="-120"/>
              </a:rPr>
              <a:t>Du Few-shot au ReAct pour plus de précision.</a:t>
            </a:r>
            <a:endParaRPr lang="en-US" sz="1100" dirty="0">
              <a:latin typeface="Aptos" panose="020B0004020202020204" pitchFamily="34" charset="0"/>
            </a:endParaRPr>
          </a:p>
        </p:txBody>
      </p:sp>
      <p:sp>
        <p:nvSpPr>
          <p:cNvPr id="21" name="Shape 15"/>
          <p:cNvSpPr/>
          <p:nvPr/>
        </p:nvSpPr>
        <p:spPr>
          <a:xfrm>
            <a:off x="6210605" y="4257446"/>
            <a:ext cx="2018995" cy="1695298"/>
          </a:xfrm>
          <a:prstGeom prst="roundRect">
            <a:avLst>
              <a:gd name="adj" fmla="val 3636"/>
            </a:avLst>
          </a:prstGeom>
          <a:solidFill>
            <a:srgbClr val="FFFFFF">
              <a:alpha val="80000"/>
            </a:srgbClr>
          </a:solidFill>
          <a:ln w="12700">
            <a:solidFill>
              <a:srgbClr val="E2E8F0"/>
            </a:solidFill>
            <a:prstDash val="solid"/>
          </a:ln>
          <a:effectLst>
            <a:outerShdw blurRad="139700" dist="1016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fr-MA">
              <a:latin typeface="Aptos" panose="020B0004020202020204" pitchFamily="34" charset="0"/>
            </a:endParaRPr>
          </a:p>
        </p:txBody>
      </p:sp>
      <p:sp>
        <p:nvSpPr>
          <p:cNvPr id="22" name="Shape 16"/>
          <p:cNvSpPr/>
          <p:nvPr/>
        </p:nvSpPr>
        <p:spPr>
          <a:xfrm>
            <a:off x="6409944" y="4457700"/>
            <a:ext cx="457200" cy="457200"/>
          </a:xfrm>
          <a:prstGeom prst="roundRect">
            <a:avLst>
              <a:gd name="adj" fmla="val 41667"/>
            </a:avLst>
          </a:prstGeom>
          <a:solidFill>
            <a:srgbClr val="FEE2E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>
              <a:latin typeface="Aptos" panose="020B0004020202020204" pitchFamily="34" charset="0"/>
            </a:endParaRPr>
          </a:p>
        </p:txBody>
      </p:sp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543446" y="4591202"/>
            <a:ext cx="190195" cy="190195"/>
          </a:xfrm>
          <a:prstGeom prst="rect">
            <a:avLst/>
          </a:prstGeom>
        </p:spPr>
      </p:pic>
      <p:sp>
        <p:nvSpPr>
          <p:cNvPr id="24" name="Text 17"/>
          <p:cNvSpPr txBox="1"/>
          <p:nvPr/>
        </p:nvSpPr>
        <p:spPr>
          <a:xfrm>
            <a:off x="6409944" y="5067605"/>
            <a:ext cx="1765706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334155"/>
                </a:solidFill>
                <a:latin typeface="Aptos" panose="020B0004020202020204" pitchFamily="34" charset="0"/>
                <a:ea typeface="Poppins" pitchFamily="34" charset="-122"/>
                <a:cs typeface="Poppins" pitchFamily="34" charset="-120"/>
              </a:rPr>
              <a:t>Erreurs à Éviter</a:t>
            </a:r>
            <a:endParaRPr lang="en-US" sz="1300" dirty="0">
              <a:latin typeface="Aptos" panose="020B0004020202020204" pitchFamily="34" charset="0"/>
            </a:endParaRPr>
          </a:p>
        </p:txBody>
      </p:sp>
      <p:sp>
        <p:nvSpPr>
          <p:cNvPr id="25" name="Text 18"/>
          <p:cNvSpPr txBox="1"/>
          <p:nvPr/>
        </p:nvSpPr>
        <p:spPr>
          <a:xfrm>
            <a:off x="6409944" y="5372100"/>
            <a:ext cx="1684325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334155"/>
                </a:solidFill>
                <a:latin typeface="Aptos" panose="020B0004020202020204" pitchFamily="34" charset="0"/>
                <a:ea typeface="Roboto" pitchFamily="34" charset="-122"/>
                <a:cs typeface="Roboto" pitchFamily="34" charset="-120"/>
              </a:rPr>
              <a:t>Identifier les pièges courants des prompts.</a:t>
            </a:r>
            <a:endParaRPr lang="en-US" sz="1100" dirty="0">
              <a:latin typeface="Aptos" panose="020B0004020202020204" pitchFamily="34" charset="0"/>
            </a:endParaRPr>
          </a:p>
        </p:txBody>
      </p:sp>
      <p:sp>
        <p:nvSpPr>
          <p:cNvPr id="26" name="Shape 19"/>
          <p:cNvSpPr/>
          <p:nvPr/>
        </p:nvSpPr>
        <p:spPr>
          <a:xfrm>
            <a:off x="8458200" y="4257446"/>
            <a:ext cx="2018995" cy="1695298"/>
          </a:xfrm>
          <a:prstGeom prst="roundRect">
            <a:avLst>
              <a:gd name="adj" fmla="val 3636"/>
            </a:avLst>
          </a:prstGeom>
          <a:solidFill>
            <a:srgbClr val="FFFFFF">
              <a:alpha val="80000"/>
            </a:srgbClr>
          </a:solidFill>
          <a:ln w="12700">
            <a:solidFill>
              <a:srgbClr val="E2E8F0"/>
            </a:solidFill>
            <a:prstDash val="solid"/>
          </a:ln>
          <a:effectLst>
            <a:outerShdw blurRad="139700" dist="1016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fr-MA">
              <a:latin typeface="Aptos" panose="020B0004020202020204" pitchFamily="34" charset="0"/>
            </a:endParaRPr>
          </a:p>
        </p:txBody>
      </p:sp>
      <p:sp>
        <p:nvSpPr>
          <p:cNvPr id="27" name="Shape 20"/>
          <p:cNvSpPr/>
          <p:nvPr/>
        </p:nvSpPr>
        <p:spPr>
          <a:xfrm>
            <a:off x="8658454" y="4457700"/>
            <a:ext cx="457200" cy="457200"/>
          </a:xfrm>
          <a:prstGeom prst="roundRect">
            <a:avLst>
              <a:gd name="adj" fmla="val 41667"/>
            </a:avLst>
          </a:prstGeom>
          <a:solidFill>
            <a:srgbClr val="D1FAE5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>
              <a:latin typeface="Aptos" panose="020B0004020202020204" pitchFamily="34" charset="0"/>
            </a:endParaRPr>
          </a:p>
        </p:txBody>
      </p:sp>
      <p:pic>
        <p:nvPicPr>
          <p:cNvPr id="28" name="Image 5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8791956" y="4591202"/>
            <a:ext cx="190195" cy="190195"/>
          </a:xfrm>
          <a:prstGeom prst="rect">
            <a:avLst/>
          </a:prstGeom>
        </p:spPr>
      </p:pic>
      <p:sp>
        <p:nvSpPr>
          <p:cNvPr id="29" name="Text 21"/>
          <p:cNvSpPr txBox="1"/>
          <p:nvPr/>
        </p:nvSpPr>
        <p:spPr>
          <a:xfrm>
            <a:off x="8658454" y="5067605"/>
            <a:ext cx="1765706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334155"/>
                </a:solidFill>
                <a:latin typeface="Aptos" panose="020B0004020202020204" pitchFamily="34" charset="0"/>
                <a:ea typeface="Poppins" pitchFamily="34" charset="-122"/>
                <a:cs typeface="Poppins" pitchFamily="34" charset="-120"/>
              </a:rPr>
              <a:t>Mise en Pratique</a:t>
            </a:r>
            <a:endParaRPr lang="en-US" sz="1300" dirty="0">
              <a:latin typeface="Aptos" panose="020B0004020202020204" pitchFamily="34" charset="0"/>
            </a:endParaRPr>
          </a:p>
        </p:txBody>
      </p:sp>
      <p:sp>
        <p:nvSpPr>
          <p:cNvPr id="30" name="Text 22"/>
          <p:cNvSpPr txBox="1"/>
          <p:nvPr/>
        </p:nvSpPr>
        <p:spPr>
          <a:xfrm>
            <a:off x="8658454" y="5372100"/>
            <a:ext cx="1684325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334155"/>
                </a:solidFill>
                <a:latin typeface="Aptos" panose="020B0004020202020204" pitchFamily="34" charset="0"/>
                <a:ea typeface="Roboto" pitchFamily="34" charset="-122"/>
                <a:cs typeface="Roboto" pitchFamily="34" charset="-120"/>
              </a:rPr>
              <a:t>Checklists et cas d'usage management.</a:t>
            </a:r>
            <a:endParaRPr lang="en-US" sz="1100" dirty="0">
              <a:latin typeface="Aptos" panose="020B0004020202020204" pitchFamily="34" charset="0"/>
            </a:endParaRPr>
          </a:p>
        </p:txBody>
      </p:sp>
      <p:sp>
        <p:nvSpPr>
          <p:cNvPr id="31" name="Text 23"/>
          <p:cNvSpPr txBox="1"/>
          <p:nvPr/>
        </p:nvSpPr>
        <p:spPr>
          <a:xfrm>
            <a:off x="1628546" y="1037844"/>
            <a:ext cx="8934602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5400" b="1" kern="0" spc="-135" dirty="0">
                <a:solidFill>
                  <a:srgbClr val="334155"/>
                </a:solidFill>
                <a:latin typeface="Aptos" panose="020B0004020202020204" pitchFamily="34" charset="0"/>
                <a:ea typeface="Poppins" pitchFamily="34" charset="-122"/>
                <a:cs typeface="Poppins" pitchFamily="34" charset="-120"/>
              </a:rPr>
              <a:t> Maîtriser le </a:t>
            </a:r>
            <a:endParaRPr lang="en-US" sz="5400" dirty="0">
              <a:latin typeface="Aptos" panose="020B0004020202020204" pitchFamily="34" charset="0"/>
            </a:endParaRPr>
          </a:p>
          <a:p>
            <a:pPr marL="0" indent="0" algn="ctr">
              <a:buNone/>
            </a:pPr>
            <a:r>
              <a:rPr lang="en-US" sz="5400" b="1" kern="0" spc="-135" dirty="0">
                <a:solidFill>
                  <a:srgbClr val="2563EB"/>
                </a:solidFill>
                <a:latin typeface="Aptos" panose="020B0004020202020204" pitchFamily="34" charset="0"/>
                <a:ea typeface="Poppins" pitchFamily="34" charset="-122"/>
                <a:cs typeface="Poppins" pitchFamily="34" charset="-120"/>
              </a:rPr>
              <a:t>Prompt Engineering</a:t>
            </a:r>
            <a:endParaRPr lang="en-US" sz="5400" dirty="0">
              <a:latin typeface="Aptos" panose="020B0004020202020204" pitchFamily="34" charset="0"/>
            </a:endParaRPr>
          </a:p>
        </p:txBody>
      </p:sp>
      <p:sp>
        <p:nvSpPr>
          <p:cNvPr id="32" name="Shape 24"/>
          <p:cNvSpPr/>
          <p:nvPr/>
        </p:nvSpPr>
        <p:spPr>
          <a:xfrm>
            <a:off x="5619902" y="2980944"/>
            <a:ext cx="952805" cy="38405"/>
          </a:xfrm>
          <a:prstGeom prst="roundRect">
            <a:avLst>
              <a:gd name="adj" fmla="val 1190470"/>
            </a:avLst>
          </a:prstGeom>
          <a:solidFill>
            <a:srgbClr val="0EA5E9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>
              <a:latin typeface="Aptos" panose="020B0004020202020204" pitchFamily="34" charset="0"/>
            </a:endParaRPr>
          </a:p>
        </p:txBody>
      </p:sp>
      <p:sp>
        <p:nvSpPr>
          <p:cNvPr id="33" name="Text 25"/>
          <p:cNvSpPr txBox="1"/>
          <p:nvPr/>
        </p:nvSpPr>
        <p:spPr>
          <a:xfrm>
            <a:off x="2384755" y="3247949"/>
            <a:ext cx="7423099" cy="8577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34155"/>
                </a:solidFill>
                <a:latin typeface="Aptos" panose="020B0004020202020204" pitchFamily="34" charset="0"/>
                <a:ea typeface="Poppins" pitchFamily="34" charset="-122"/>
                <a:cs typeface="Poppins" pitchFamily="34" charset="-120"/>
              </a:rPr>
              <a:t>Techniques de prompting de l'IA générative pour managers</a:t>
            </a:r>
            <a:endParaRPr lang="en-US" sz="2200" b="1" dirty="0">
              <a:latin typeface="Aptos" panose="020B0004020202020204" pitchFamily="34" charset="0"/>
            </a:endParaRPr>
          </a:p>
        </p:txBody>
      </p:sp>
      <p:pic>
        <p:nvPicPr>
          <p:cNvPr id="40" name="Image 39" descr="☑️Grant Thornton (Saudi Arabia) — Consulting organization from Saudi  Arabia, experience with WB — Administration, Financial Services &amp; Audit, HR  &amp; Employment, Public Sector Governance sectors — DevelopmentAid">
            <a:extLst>
              <a:ext uri="{FF2B5EF4-FFF2-40B4-BE49-F238E27FC236}">
                <a16:creationId xmlns:a16="http://schemas.microsoft.com/office/drawing/2014/main" id="{ECDD0E40-14B3-9AD3-5342-658E898BA97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77583" y="-26366"/>
            <a:ext cx="2170380" cy="217038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object 2">
            <a:extLst>
              <a:ext uri="{FF2B5EF4-FFF2-40B4-BE49-F238E27FC236}">
                <a16:creationId xmlns:a16="http://schemas.microsoft.com/office/drawing/2014/main" id="{E9FAF2FD-FA00-6AF7-D569-40256807E33C}"/>
              </a:ext>
            </a:extLst>
          </p:cNvPr>
          <p:cNvSpPr/>
          <p:nvPr/>
        </p:nvSpPr>
        <p:spPr>
          <a:xfrm>
            <a:off x="-10158" y="0"/>
            <a:ext cx="12191999" cy="6865614"/>
          </a:xfrm>
          <a:custGeom>
            <a:avLst/>
            <a:gdLst/>
            <a:ahLst/>
            <a:cxnLst/>
            <a:rect l="l" t="t" r="r" b="b"/>
            <a:pathLst>
              <a:path w="9458325" h="5334000">
                <a:moveTo>
                  <a:pt x="0" y="5333999"/>
                </a:moveTo>
                <a:lnTo>
                  <a:pt x="9458166" y="5334000"/>
                </a:lnTo>
                <a:lnTo>
                  <a:pt x="9458166" y="0"/>
                </a:lnTo>
                <a:lnTo>
                  <a:pt x="0" y="0"/>
                </a:lnTo>
                <a:lnTo>
                  <a:pt x="0" y="5333999"/>
                </a:lnTo>
                <a:close/>
              </a:path>
            </a:pathLst>
          </a:custGeom>
          <a:solidFill>
            <a:srgbClr val="F4F0EA"/>
          </a:solidFill>
        </p:spPr>
        <p:txBody>
          <a:bodyPr wrap="square" lIns="0" tIns="0" rIns="0" bIns="0" rtlCol="0"/>
          <a:lstStyle/>
          <a:p>
            <a:pPr algn="l" defTabSz="1763466" rtl="0">
              <a:defRPr/>
            </a:pPr>
            <a:endParaRPr lang="fr-MA" sz="3471"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80" name="object 3">
            <a:extLst>
              <a:ext uri="{FF2B5EF4-FFF2-40B4-BE49-F238E27FC236}">
                <a16:creationId xmlns:a16="http://schemas.microsoft.com/office/drawing/2014/main" id="{A21DA0E0-E70E-B732-1BB7-6E7B770458CD}"/>
              </a:ext>
            </a:extLst>
          </p:cNvPr>
          <p:cNvSpPr/>
          <p:nvPr/>
        </p:nvSpPr>
        <p:spPr>
          <a:xfrm>
            <a:off x="0" y="-3017"/>
            <a:ext cx="1554315" cy="783007"/>
          </a:xfrm>
          <a:custGeom>
            <a:avLst/>
            <a:gdLst/>
            <a:ahLst/>
            <a:cxnLst/>
            <a:rect l="l" t="t" r="r" b="b"/>
            <a:pathLst>
              <a:path w="1204595" h="608330">
                <a:moveTo>
                  <a:pt x="1204252" y="0"/>
                </a:moveTo>
                <a:lnTo>
                  <a:pt x="0" y="0"/>
                </a:lnTo>
                <a:lnTo>
                  <a:pt x="0" y="607980"/>
                </a:lnTo>
                <a:lnTo>
                  <a:pt x="51596" y="588263"/>
                </a:lnTo>
                <a:lnTo>
                  <a:pt x="105854" y="570738"/>
                </a:lnTo>
                <a:lnTo>
                  <a:pt x="166230" y="554101"/>
                </a:lnTo>
                <a:lnTo>
                  <a:pt x="227291" y="539876"/>
                </a:lnTo>
                <a:lnTo>
                  <a:pt x="288899" y="527430"/>
                </a:lnTo>
                <a:lnTo>
                  <a:pt x="350913" y="516381"/>
                </a:lnTo>
                <a:lnTo>
                  <a:pt x="537883" y="486917"/>
                </a:lnTo>
                <a:lnTo>
                  <a:pt x="601014" y="475614"/>
                </a:lnTo>
                <a:lnTo>
                  <a:pt x="662406" y="461771"/>
                </a:lnTo>
                <a:lnTo>
                  <a:pt x="721880" y="445388"/>
                </a:lnTo>
                <a:lnTo>
                  <a:pt x="779233" y="425830"/>
                </a:lnTo>
                <a:lnTo>
                  <a:pt x="834288" y="403225"/>
                </a:lnTo>
                <a:lnTo>
                  <a:pt x="886853" y="376935"/>
                </a:lnTo>
                <a:lnTo>
                  <a:pt x="936726" y="346963"/>
                </a:lnTo>
                <a:lnTo>
                  <a:pt x="983741" y="312800"/>
                </a:lnTo>
                <a:lnTo>
                  <a:pt x="1027696" y="274446"/>
                </a:lnTo>
                <a:lnTo>
                  <a:pt x="1066063" y="235457"/>
                </a:lnTo>
                <a:lnTo>
                  <a:pt x="1100937" y="195071"/>
                </a:lnTo>
                <a:lnTo>
                  <a:pt x="1132001" y="153288"/>
                </a:lnTo>
                <a:lnTo>
                  <a:pt x="1158951" y="110108"/>
                </a:lnTo>
                <a:lnTo>
                  <a:pt x="1181493" y="65277"/>
                </a:lnTo>
                <a:lnTo>
                  <a:pt x="1199299" y="18795"/>
                </a:lnTo>
                <a:lnTo>
                  <a:pt x="1204252" y="0"/>
                </a:lnTo>
                <a:close/>
              </a:path>
            </a:pathLst>
          </a:custGeom>
          <a:solidFill>
            <a:srgbClr val="1273AF"/>
          </a:solidFill>
        </p:spPr>
        <p:txBody>
          <a:bodyPr wrap="square" lIns="0" tIns="0" rIns="0" bIns="0" rtlCol="0"/>
          <a:lstStyle/>
          <a:p>
            <a:pPr algn="l" defTabSz="1763466" rtl="0">
              <a:defRPr/>
            </a:pPr>
            <a:endParaRPr lang="fr-MA" sz="3471">
              <a:latin typeface="Arial"/>
              <a:ea typeface="+mn-ea"/>
              <a:cs typeface="Arial"/>
              <a:sym typeface="Arial"/>
            </a:endParaRPr>
          </a:p>
        </p:txBody>
      </p:sp>
      <p:pic>
        <p:nvPicPr>
          <p:cNvPr id="82" name="object 8">
            <a:extLst>
              <a:ext uri="{FF2B5EF4-FFF2-40B4-BE49-F238E27FC236}">
                <a16:creationId xmlns:a16="http://schemas.microsoft.com/office/drawing/2014/main" id="{6371ED18-2349-CE17-C72D-3E81F5BBA4F8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91566" y="281067"/>
            <a:ext cx="991722" cy="920108"/>
          </a:xfrm>
          <a:prstGeom prst="rect">
            <a:avLst/>
          </a:prstGeom>
        </p:spPr>
      </p:pic>
      <p:sp>
        <p:nvSpPr>
          <p:cNvPr id="6" name="Text 4"/>
          <p:cNvSpPr txBox="1"/>
          <p:nvPr/>
        </p:nvSpPr>
        <p:spPr>
          <a:xfrm>
            <a:off x="10242194" y="6476695"/>
            <a:ext cx="1870862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334155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Guide du Prompting - Slide 2/6</a:t>
            </a:r>
            <a:endParaRPr lang="en-US" sz="900" dirty="0"/>
          </a:p>
        </p:txBody>
      </p:sp>
      <p:sp>
        <p:nvSpPr>
          <p:cNvPr id="8" name="Text 6"/>
          <p:cNvSpPr txBox="1"/>
          <p:nvPr/>
        </p:nvSpPr>
        <p:spPr>
          <a:xfrm>
            <a:off x="1587398" y="359816"/>
            <a:ext cx="5718658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33415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Les Fondamentaux du Prompt</a:t>
            </a:r>
            <a:endParaRPr lang="en-US" sz="2700" dirty="0"/>
          </a:p>
        </p:txBody>
      </p:sp>
      <p:sp>
        <p:nvSpPr>
          <p:cNvPr id="9" name="Text 7"/>
          <p:cNvSpPr txBox="1"/>
          <p:nvPr/>
        </p:nvSpPr>
        <p:spPr>
          <a:xfrm>
            <a:off x="1590912" y="742450"/>
            <a:ext cx="539130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2563E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Le cadre complet pour structurer vos demandes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8041786" y="788213"/>
            <a:ext cx="2133295" cy="323698"/>
          </a:xfrm>
          <a:prstGeom prst="roundRect">
            <a:avLst>
              <a:gd name="adj" fmla="val 166168"/>
            </a:avLst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4"/>
          <a:srcRect l="-1358" r="-1358"/>
          <a:stretch/>
        </p:blipFill>
        <p:spPr>
          <a:xfrm>
            <a:off x="8203635" y="879653"/>
            <a:ext cx="142646" cy="123444"/>
          </a:xfrm>
          <a:prstGeom prst="rect">
            <a:avLst/>
          </a:prstGeom>
        </p:spPr>
      </p:pic>
      <p:sp>
        <p:nvSpPr>
          <p:cNvPr id="12" name="Text 9"/>
          <p:cNvSpPr txBox="1"/>
          <p:nvPr/>
        </p:nvSpPr>
        <p:spPr>
          <a:xfrm>
            <a:off x="8423091" y="874166"/>
            <a:ext cx="1893722" cy="143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kern="0" spc="48" dirty="0">
                <a:solidFill>
                  <a:srgbClr val="64748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MÉTHODE R.T.O.A.C.L.T.F</a:t>
            </a:r>
            <a:endParaRPr lang="en-US" sz="900" dirty="0"/>
          </a:p>
        </p:txBody>
      </p:sp>
      <p:sp>
        <p:nvSpPr>
          <p:cNvPr id="13" name="Shape 10"/>
          <p:cNvSpPr/>
          <p:nvPr/>
        </p:nvSpPr>
        <p:spPr>
          <a:xfrm>
            <a:off x="571500" y="1505102"/>
            <a:ext cx="5381244" cy="1114654"/>
          </a:xfrm>
          <a:prstGeom prst="roundRect">
            <a:avLst>
              <a:gd name="adj" fmla="val 841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fr-MA"/>
          </a:p>
        </p:txBody>
      </p:sp>
      <p:sp>
        <p:nvSpPr>
          <p:cNvPr id="14" name="Shape 11"/>
          <p:cNvSpPr/>
          <p:nvPr/>
        </p:nvSpPr>
        <p:spPr>
          <a:xfrm>
            <a:off x="733349" y="1628546"/>
            <a:ext cx="418795" cy="418795"/>
          </a:xfrm>
          <a:prstGeom prst="roundRect">
            <a:avLst>
              <a:gd name="adj" fmla="val 49623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5"/>
          <a:srcRect l="-1082" r="-1082"/>
          <a:stretch/>
        </p:blipFill>
        <p:spPr>
          <a:xfrm>
            <a:off x="862279" y="1747418"/>
            <a:ext cx="161849" cy="181051"/>
          </a:xfrm>
          <a:prstGeom prst="rect">
            <a:avLst/>
          </a:prstGeom>
        </p:spPr>
      </p:pic>
      <p:sp>
        <p:nvSpPr>
          <p:cNvPr id="16" name="Text 12"/>
          <p:cNvSpPr txBox="1"/>
          <p:nvPr/>
        </p:nvSpPr>
        <p:spPr>
          <a:xfrm>
            <a:off x="1295705" y="1906524"/>
            <a:ext cx="5181905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4748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Indiquez la perspective ou la persona que l'IA doit adopter (expert, coach).</a:t>
            </a:r>
            <a:endParaRPr lang="en-US" sz="1100" dirty="0"/>
          </a:p>
        </p:txBody>
      </p:sp>
      <p:sp>
        <p:nvSpPr>
          <p:cNvPr id="17" name="Shape 13"/>
          <p:cNvSpPr/>
          <p:nvPr/>
        </p:nvSpPr>
        <p:spPr>
          <a:xfrm>
            <a:off x="1295705" y="2151583"/>
            <a:ext cx="4496105" cy="342900"/>
          </a:xfrm>
          <a:prstGeom prst="roundRect">
            <a:avLst>
              <a:gd name="adj" fmla="val 44444"/>
            </a:avLst>
          </a:prstGeom>
          <a:solidFill>
            <a:srgbClr val="EFF6FF"/>
          </a:solidFill>
          <a:ln/>
        </p:spPr>
        <p:txBody>
          <a:bodyPr/>
          <a:lstStyle/>
          <a:p>
            <a:endParaRPr lang="fr-MA"/>
          </a:p>
        </p:txBody>
      </p:sp>
      <p:sp>
        <p:nvSpPr>
          <p:cNvPr id="18" name="Shape 14"/>
          <p:cNvSpPr/>
          <p:nvPr/>
        </p:nvSpPr>
        <p:spPr>
          <a:xfrm>
            <a:off x="1295705" y="2151583"/>
            <a:ext cx="28346" cy="34290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19" name="Text 15"/>
          <p:cNvSpPr txBox="1"/>
          <p:nvPr/>
        </p:nvSpPr>
        <p:spPr>
          <a:xfrm>
            <a:off x="1438351" y="2227478"/>
            <a:ext cx="435345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47556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"Agis comme un coach certifié en management lean..."</a:t>
            </a:r>
            <a:endParaRPr lang="en-US" sz="1200" dirty="0"/>
          </a:p>
        </p:txBody>
      </p:sp>
      <p:sp>
        <p:nvSpPr>
          <p:cNvPr id="20" name="Shape 16"/>
          <p:cNvSpPr/>
          <p:nvPr/>
        </p:nvSpPr>
        <p:spPr>
          <a:xfrm>
            <a:off x="571500" y="2753258"/>
            <a:ext cx="5381244" cy="1114654"/>
          </a:xfrm>
          <a:prstGeom prst="roundRect">
            <a:avLst>
              <a:gd name="adj" fmla="val 841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fr-MA"/>
          </a:p>
        </p:txBody>
      </p:sp>
      <p:sp>
        <p:nvSpPr>
          <p:cNvPr id="21" name="Shape 17"/>
          <p:cNvSpPr/>
          <p:nvPr/>
        </p:nvSpPr>
        <p:spPr>
          <a:xfrm>
            <a:off x="733349" y="2877617"/>
            <a:ext cx="418795" cy="418795"/>
          </a:xfrm>
          <a:prstGeom prst="roundRect">
            <a:avLst>
              <a:gd name="adj" fmla="val 49623"/>
            </a:avLst>
          </a:prstGeom>
          <a:solidFill>
            <a:srgbClr val="F3E8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852221" y="2996489"/>
            <a:ext cx="181051" cy="181051"/>
          </a:xfrm>
          <a:prstGeom prst="rect">
            <a:avLst/>
          </a:prstGeom>
        </p:spPr>
      </p:pic>
      <p:sp>
        <p:nvSpPr>
          <p:cNvPr id="23" name="Text 18"/>
          <p:cNvSpPr txBox="1"/>
          <p:nvPr/>
        </p:nvSpPr>
        <p:spPr>
          <a:xfrm>
            <a:off x="1295705" y="3155594"/>
            <a:ext cx="462320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4748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L'action précise attendue (rédiger, analyser, structurer).</a:t>
            </a:r>
            <a:endParaRPr lang="en-US" sz="1100" dirty="0"/>
          </a:p>
        </p:txBody>
      </p:sp>
      <p:sp>
        <p:nvSpPr>
          <p:cNvPr id="24" name="Shape 19"/>
          <p:cNvSpPr/>
          <p:nvPr/>
        </p:nvSpPr>
        <p:spPr>
          <a:xfrm>
            <a:off x="1295705" y="3400654"/>
            <a:ext cx="4496105" cy="342900"/>
          </a:xfrm>
          <a:prstGeom prst="roundRect">
            <a:avLst>
              <a:gd name="adj" fmla="val 44444"/>
            </a:avLst>
          </a:prstGeom>
          <a:solidFill>
            <a:srgbClr val="FAF5FF"/>
          </a:solidFill>
          <a:ln/>
        </p:spPr>
        <p:txBody>
          <a:bodyPr/>
          <a:lstStyle/>
          <a:p>
            <a:endParaRPr lang="fr-MA"/>
          </a:p>
        </p:txBody>
      </p:sp>
      <p:sp>
        <p:nvSpPr>
          <p:cNvPr id="25" name="Shape 20"/>
          <p:cNvSpPr/>
          <p:nvPr/>
        </p:nvSpPr>
        <p:spPr>
          <a:xfrm>
            <a:off x="1295705" y="3400654"/>
            <a:ext cx="28346" cy="342900"/>
          </a:xfrm>
          <a:prstGeom prst="rect">
            <a:avLst/>
          </a:prstGeom>
          <a:solidFill>
            <a:srgbClr val="A855F7"/>
          </a:solidFill>
          <a:ln w="12700">
            <a:solidFill>
              <a:srgbClr val="A855F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26" name="Text 21"/>
          <p:cNvSpPr txBox="1"/>
          <p:nvPr/>
        </p:nvSpPr>
        <p:spPr>
          <a:xfrm>
            <a:off x="1438351" y="3476549"/>
            <a:ext cx="435345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47556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"Structure un plan détaillé pour un atelier de 90 min."</a:t>
            </a:r>
            <a:endParaRPr lang="en-US" sz="1200" dirty="0"/>
          </a:p>
        </p:txBody>
      </p:sp>
      <p:sp>
        <p:nvSpPr>
          <p:cNvPr id="27" name="Shape 22"/>
          <p:cNvSpPr/>
          <p:nvPr/>
        </p:nvSpPr>
        <p:spPr>
          <a:xfrm>
            <a:off x="571500" y="4002329"/>
            <a:ext cx="5381244" cy="1114654"/>
          </a:xfrm>
          <a:prstGeom prst="roundRect">
            <a:avLst>
              <a:gd name="adj" fmla="val 841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fr-MA"/>
          </a:p>
        </p:txBody>
      </p:sp>
      <p:sp>
        <p:nvSpPr>
          <p:cNvPr id="28" name="Shape 23"/>
          <p:cNvSpPr/>
          <p:nvPr/>
        </p:nvSpPr>
        <p:spPr>
          <a:xfrm>
            <a:off x="733349" y="4125773"/>
            <a:ext cx="418795" cy="418795"/>
          </a:xfrm>
          <a:prstGeom prst="roundRect">
            <a:avLst>
              <a:gd name="adj" fmla="val 49623"/>
            </a:avLst>
          </a:prstGeom>
          <a:solidFill>
            <a:srgbClr val="ECFDF5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29" name="Image 3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852221" y="4245559"/>
            <a:ext cx="181051" cy="181051"/>
          </a:xfrm>
          <a:prstGeom prst="rect">
            <a:avLst/>
          </a:prstGeom>
        </p:spPr>
      </p:pic>
      <p:sp>
        <p:nvSpPr>
          <p:cNvPr id="30" name="Text 24"/>
          <p:cNvSpPr txBox="1"/>
          <p:nvPr/>
        </p:nvSpPr>
        <p:spPr>
          <a:xfrm>
            <a:off x="1295705" y="4404665"/>
            <a:ext cx="4610405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4748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La finalité de la réponse, le "pourquoi" de la demande.</a:t>
            </a:r>
            <a:endParaRPr lang="en-US" sz="1100" dirty="0"/>
          </a:p>
        </p:txBody>
      </p:sp>
      <p:sp>
        <p:nvSpPr>
          <p:cNvPr id="31" name="Shape 25"/>
          <p:cNvSpPr/>
          <p:nvPr/>
        </p:nvSpPr>
        <p:spPr>
          <a:xfrm>
            <a:off x="1295705" y="4648810"/>
            <a:ext cx="4496105" cy="342900"/>
          </a:xfrm>
          <a:prstGeom prst="roundRect">
            <a:avLst>
              <a:gd name="adj" fmla="val 44444"/>
            </a:avLst>
          </a:prstGeom>
          <a:solidFill>
            <a:srgbClr val="ECFDF5"/>
          </a:solidFill>
          <a:ln/>
        </p:spPr>
        <p:txBody>
          <a:bodyPr/>
          <a:lstStyle/>
          <a:p>
            <a:endParaRPr lang="fr-MA"/>
          </a:p>
        </p:txBody>
      </p:sp>
      <p:sp>
        <p:nvSpPr>
          <p:cNvPr id="32" name="Shape 26"/>
          <p:cNvSpPr/>
          <p:nvPr/>
        </p:nvSpPr>
        <p:spPr>
          <a:xfrm>
            <a:off x="1295705" y="4648810"/>
            <a:ext cx="28346" cy="34290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33" name="Text 27"/>
          <p:cNvSpPr txBox="1"/>
          <p:nvPr/>
        </p:nvSpPr>
        <p:spPr>
          <a:xfrm>
            <a:off x="1438351" y="4724705"/>
            <a:ext cx="435345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47556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"Pour convaincre l'équipe réticente de tester un pilote."</a:t>
            </a:r>
            <a:endParaRPr lang="en-US" sz="1200" dirty="0"/>
          </a:p>
        </p:txBody>
      </p:sp>
      <p:sp>
        <p:nvSpPr>
          <p:cNvPr id="34" name="Shape 28"/>
          <p:cNvSpPr/>
          <p:nvPr/>
        </p:nvSpPr>
        <p:spPr>
          <a:xfrm>
            <a:off x="571500" y="5251399"/>
            <a:ext cx="5381244" cy="1114654"/>
          </a:xfrm>
          <a:prstGeom prst="roundRect">
            <a:avLst>
              <a:gd name="adj" fmla="val 841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fr-MA"/>
          </a:p>
        </p:txBody>
      </p:sp>
      <p:sp>
        <p:nvSpPr>
          <p:cNvPr id="35" name="Shape 29"/>
          <p:cNvSpPr/>
          <p:nvPr/>
        </p:nvSpPr>
        <p:spPr>
          <a:xfrm>
            <a:off x="733349" y="5374843"/>
            <a:ext cx="418795" cy="418795"/>
          </a:xfrm>
          <a:prstGeom prst="roundRect">
            <a:avLst>
              <a:gd name="adj" fmla="val 49623"/>
            </a:avLst>
          </a:prstGeom>
          <a:solidFill>
            <a:srgbClr val="FFFBEB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36" name="Image 4" descr="preencoded.png"/>
          <p:cNvPicPr>
            <a:picLocks noChangeAspect="1"/>
          </p:cNvPicPr>
          <p:nvPr/>
        </p:nvPicPr>
        <p:blipFill>
          <a:blip r:embed="rId8"/>
          <a:srcRect l="-505" r="-505"/>
          <a:stretch/>
        </p:blipFill>
        <p:spPr>
          <a:xfrm>
            <a:off x="828446" y="5493715"/>
            <a:ext cx="228600" cy="181051"/>
          </a:xfrm>
          <a:prstGeom prst="rect">
            <a:avLst/>
          </a:prstGeom>
        </p:spPr>
      </p:pic>
      <p:sp>
        <p:nvSpPr>
          <p:cNvPr id="37" name="Text 30"/>
          <p:cNvSpPr txBox="1"/>
          <p:nvPr/>
        </p:nvSpPr>
        <p:spPr>
          <a:xfrm>
            <a:off x="1295705" y="5652821"/>
            <a:ext cx="470001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À </a:t>
            </a:r>
            <a:r>
              <a:rPr lang="en-US" sz="1100" dirty="0">
                <a:solidFill>
                  <a:srgbClr val="64748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qui s'adresse le contenu final (niveau d'expertise, ton).</a:t>
            </a:r>
            <a:endParaRPr lang="en-US" sz="1000" dirty="0"/>
          </a:p>
        </p:txBody>
      </p:sp>
      <p:sp>
        <p:nvSpPr>
          <p:cNvPr id="38" name="Shape 31"/>
          <p:cNvSpPr/>
          <p:nvPr/>
        </p:nvSpPr>
        <p:spPr>
          <a:xfrm>
            <a:off x="1295705" y="5897880"/>
            <a:ext cx="4496105" cy="342900"/>
          </a:xfrm>
          <a:prstGeom prst="roundRect">
            <a:avLst>
              <a:gd name="adj" fmla="val 44444"/>
            </a:avLst>
          </a:prstGeom>
          <a:solidFill>
            <a:srgbClr val="FFFBEB"/>
          </a:solidFill>
          <a:ln/>
        </p:spPr>
        <p:txBody>
          <a:bodyPr/>
          <a:lstStyle/>
          <a:p>
            <a:endParaRPr lang="fr-MA"/>
          </a:p>
        </p:txBody>
      </p:sp>
      <p:sp>
        <p:nvSpPr>
          <p:cNvPr id="39" name="Shape 32"/>
          <p:cNvSpPr/>
          <p:nvPr/>
        </p:nvSpPr>
        <p:spPr>
          <a:xfrm>
            <a:off x="1295705" y="5897880"/>
            <a:ext cx="28346" cy="3429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40" name="Text 33"/>
          <p:cNvSpPr txBox="1"/>
          <p:nvPr/>
        </p:nvSpPr>
        <p:spPr>
          <a:xfrm>
            <a:off x="1438351" y="5973775"/>
            <a:ext cx="435345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47556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"Destiné à des managers d'usine non techniques."</a:t>
            </a:r>
            <a:endParaRPr lang="en-US" sz="1200" dirty="0"/>
          </a:p>
        </p:txBody>
      </p:sp>
      <p:sp>
        <p:nvSpPr>
          <p:cNvPr id="41" name="Shape 34"/>
          <p:cNvSpPr/>
          <p:nvPr/>
        </p:nvSpPr>
        <p:spPr>
          <a:xfrm>
            <a:off x="6238951" y="1505102"/>
            <a:ext cx="5381244" cy="1114654"/>
          </a:xfrm>
          <a:prstGeom prst="roundRect">
            <a:avLst>
              <a:gd name="adj" fmla="val 841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fr-MA"/>
          </a:p>
        </p:txBody>
      </p:sp>
      <p:sp>
        <p:nvSpPr>
          <p:cNvPr id="42" name="Shape 35"/>
          <p:cNvSpPr/>
          <p:nvPr/>
        </p:nvSpPr>
        <p:spPr>
          <a:xfrm>
            <a:off x="6400800" y="1628546"/>
            <a:ext cx="418795" cy="418795"/>
          </a:xfrm>
          <a:prstGeom prst="roundRect">
            <a:avLst>
              <a:gd name="adj" fmla="val 49623"/>
            </a:avLst>
          </a:prstGeom>
          <a:solidFill>
            <a:srgbClr val="FFF1F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43" name="Image 5" descr="preencoded.png"/>
          <p:cNvPicPr>
            <a:picLocks noChangeAspect="1"/>
          </p:cNvPicPr>
          <p:nvPr/>
        </p:nvPicPr>
        <p:blipFill>
          <a:blip r:embed="rId9"/>
          <a:srcRect l="-1082" r="-1082"/>
          <a:stretch/>
        </p:blipFill>
        <p:spPr>
          <a:xfrm>
            <a:off x="6529730" y="1747418"/>
            <a:ext cx="161849" cy="181051"/>
          </a:xfrm>
          <a:prstGeom prst="rect">
            <a:avLst/>
          </a:prstGeom>
        </p:spPr>
      </p:pic>
      <p:sp>
        <p:nvSpPr>
          <p:cNvPr id="44" name="Text 36"/>
          <p:cNvSpPr txBox="1"/>
          <p:nvPr/>
        </p:nvSpPr>
        <p:spPr>
          <a:xfrm>
            <a:off x="6963156" y="1906524"/>
            <a:ext cx="4610405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4748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Informations de base et données métiers nécessaires.</a:t>
            </a:r>
            <a:endParaRPr lang="en-US" sz="1100" dirty="0"/>
          </a:p>
        </p:txBody>
      </p:sp>
      <p:sp>
        <p:nvSpPr>
          <p:cNvPr id="45" name="Shape 37"/>
          <p:cNvSpPr/>
          <p:nvPr/>
        </p:nvSpPr>
        <p:spPr>
          <a:xfrm>
            <a:off x="6963156" y="2151583"/>
            <a:ext cx="4496105" cy="342900"/>
          </a:xfrm>
          <a:prstGeom prst="roundRect">
            <a:avLst>
              <a:gd name="adj" fmla="val 44444"/>
            </a:avLst>
          </a:prstGeom>
          <a:solidFill>
            <a:srgbClr val="FFF1F2"/>
          </a:solidFill>
          <a:ln/>
        </p:spPr>
        <p:txBody>
          <a:bodyPr/>
          <a:lstStyle/>
          <a:p>
            <a:endParaRPr lang="fr-MA"/>
          </a:p>
        </p:txBody>
      </p:sp>
      <p:sp>
        <p:nvSpPr>
          <p:cNvPr id="46" name="Shape 38"/>
          <p:cNvSpPr/>
          <p:nvPr/>
        </p:nvSpPr>
        <p:spPr>
          <a:xfrm>
            <a:off x="6963156" y="2151583"/>
            <a:ext cx="28346" cy="342900"/>
          </a:xfrm>
          <a:prstGeom prst="rect">
            <a:avLst/>
          </a:prstGeom>
          <a:solidFill>
            <a:srgbClr val="F43F5E"/>
          </a:solidFill>
          <a:ln w="12700">
            <a:solidFill>
              <a:srgbClr val="F43F5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47" name="Text 39"/>
          <p:cNvSpPr txBox="1"/>
          <p:nvPr/>
        </p:nvSpPr>
        <p:spPr>
          <a:xfrm>
            <a:off x="7105802" y="2227478"/>
            <a:ext cx="457748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47556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"Contexte : Entreprise B2B SaaS, churn de 12%, lancement Q3."</a:t>
            </a:r>
            <a:endParaRPr lang="en-US" sz="1200" dirty="0"/>
          </a:p>
        </p:txBody>
      </p:sp>
      <p:sp>
        <p:nvSpPr>
          <p:cNvPr id="48" name="Shape 40"/>
          <p:cNvSpPr/>
          <p:nvPr/>
        </p:nvSpPr>
        <p:spPr>
          <a:xfrm>
            <a:off x="6238951" y="2753258"/>
            <a:ext cx="5381244" cy="1114654"/>
          </a:xfrm>
          <a:prstGeom prst="roundRect">
            <a:avLst>
              <a:gd name="adj" fmla="val 841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fr-MA"/>
          </a:p>
        </p:txBody>
      </p:sp>
      <p:sp>
        <p:nvSpPr>
          <p:cNvPr id="49" name="Shape 41"/>
          <p:cNvSpPr/>
          <p:nvPr/>
        </p:nvSpPr>
        <p:spPr>
          <a:xfrm>
            <a:off x="6400800" y="2877617"/>
            <a:ext cx="418795" cy="418795"/>
          </a:xfrm>
          <a:prstGeom prst="roundRect">
            <a:avLst>
              <a:gd name="adj" fmla="val 49623"/>
            </a:avLst>
          </a:prstGeom>
          <a:solidFill>
            <a:srgbClr val="EEF2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50" name="Image 6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6519672" y="2996489"/>
            <a:ext cx="181051" cy="181051"/>
          </a:xfrm>
          <a:prstGeom prst="rect">
            <a:avLst/>
          </a:prstGeom>
        </p:spPr>
      </p:pic>
      <p:sp>
        <p:nvSpPr>
          <p:cNvPr id="51" name="Text 42"/>
          <p:cNvSpPr txBox="1"/>
          <p:nvPr/>
        </p:nvSpPr>
        <p:spPr>
          <a:xfrm>
            <a:off x="6963156" y="3155594"/>
            <a:ext cx="4610405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4748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Contraintes de longueur, de style ou de contenu.</a:t>
            </a:r>
            <a:endParaRPr lang="en-US" sz="1100" dirty="0"/>
          </a:p>
        </p:txBody>
      </p:sp>
      <p:sp>
        <p:nvSpPr>
          <p:cNvPr id="52" name="Shape 43"/>
          <p:cNvSpPr/>
          <p:nvPr/>
        </p:nvSpPr>
        <p:spPr>
          <a:xfrm>
            <a:off x="6963156" y="3400654"/>
            <a:ext cx="4496105" cy="342900"/>
          </a:xfrm>
          <a:prstGeom prst="roundRect">
            <a:avLst>
              <a:gd name="adj" fmla="val 44444"/>
            </a:avLst>
          </a:prstGeom>
          <a:solidFill>
            <a:srgbClr val="EEF2FF"/>
          </a:solidFill>
          <a:ln/>
        </p:spPr>
        <p:txBody>
          <a:bodyPr/>
          <a:lstStyle/>
          <a:p>
            <a:endParaRPr lang="fr-MA"/>
          </a:p>
        </p:txBody>
      </p:sp>
      <p:sp>
        <p:nvSpPr>
          <p:cNvPr id="53" name="Shape 44"/>
          <p:cNvSpPr/>
          <p:nvPr/>
        </p:nvSpPr>
        <p:spPr>
          <a:xfrm>
            <a:off x="6963156" y="3400654"/>
            <a:ext cx="28346" cy="342900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54" name="Text 45"/>
          <p:cNvSpPr txBox="1"/>
          <p:nvPr/>
        </p:nvSpPr>
        <p:spPr>
          <a:xfrm>
            <a:off x="7105802" y="3476549"/>
            <a:ext cx="435345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47556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"Maximum 150 mots, format liste à puces uniquement."</a:t>
            </a:r>
            <a:endParaRPr lang="en-US" sz="1200" dirty="0"/>
          </a:p>
        </p:txBody>
      </p:sp>
      <p:sp>
        <p:nvSpPr>
          <p:cNvPr id="55" name="Shape 46"/>
          <p:cNvSpPr/>
          <p:nvPr/>
        </p:nvSpPr>
        <p:spPr>
          <a:xfrm>
            <a:off x="6238951" y="4002329"/>
            <a:ext cx="5381244" cy="1114654"/>
          </a:xfrm>
          <a:prstGeom prst="roundRect">
            <a:avLst>
              <a:gd name="adj" fmla="val 841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fr-MA"/>
          </a:p>
        </p:txBody>
      </p:sp>
      <p:sp>
        <p:nvSpPr>
          <p:cNvPr id="56" name="Shape 47"/>
          <p:cNvSpPr/>
          <p:nvPr/>
        </p:nvSpPr>
        <p:spPr>
          <a:xfrm>
            <a:off x="6400800" y="4125773"/>
            <a:ext cx="418795" cy="418795"/>
          </a:xfrm>
          <a:prstGeom prst="roundRect">
            <a:avLst>
              <a:gd name="adj" fmla="val 49623"/>
            </a:avLst>
          </a:prstGeom>
          <a:solidFill>
            <a:srgbClr val="ECFE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57" name="Image 7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6519672" y="4245559"/>
            <a:ext cx="181051" cy="181051"/>
          </a:xfrm>
          <a:prstGeom prst="rect">
            <a:avLst/>
          </a:prstGeom>
        </p:spPr>
      </p:pic>
      <p:sp>
        <p:nvSpPr>
          <p:cNvPr id="58" name="Text 48"/>
          <p:cNvSpPr txBox="1"/>
          <p:nvPr/>
        </p:nvSpPr>
        <p:spPr>
          <a:xfrm>
            <a:off x="6963156" y="4404665"/>
            <a:ext cx="4610405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4748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Le style de communication adapté à la situation.</a:t>
            </a:r>
            <a:endParaRPr lang="en-US" sz="1100" dirty="0"/>
          </a:p>
        </p:txBody>
      </p:sp>
      <p:sp>
        <p:nvSpPr>
          <p:cNvPr id="59" name="Shape 49"/>
          <p:cNvSpPr/>
          <p:nvPr/>
        </p:nvSpPr>
        <p:spPr>
          <a:xfrm>
            <a:off x="6963156" y="4648810"/>
            <a:ext cx="4496105" cy="342900"/>
          </a:xfrm>
          <a:prstGeom prst="roundRect">
            <a:avLst>
              <a:gd name="adj" fmla="val 44444"/>
            </a:avLst>
          </a:prstGeom>
          <a:solidFill>
            <a:srgbClr val="ECFEFF"/>
          </a:solidFill>
          <a:ln/>
        </p:spPr>
        <p:txBody>
          <a:bodyPr/>
          <a:lstStyle/>
          <a:p>
            <a:endParaRPr lang="fr-MA"/>
          </a:p>
        </p:txBody>
      </p:sp>
      <p:sp>
        <p:nvSpPr>
          <p:cNvPr id="60" name="Shape 50"/>
          <p:cNvSpPr/>
          <p:nvPr/>
        </p:nvSpPr>
        <p:spPr>
          <a:xfrm>
            <a:off x="6963156" y="4648810"/>
            <a:ext cx="28346" cy="34290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61" name="Text 51"/>
          <p:cNvSpPr txBox="1"/>
          <p:nvPr/>
        </p:nvSpPr>
        <p:spPr>
          <a:xfrm>
            <a:off x="7105802" y="4724705"/>
            <a:ext cx="435345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47556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"Ton professionnel, empathique et orienté solutions."</a:t>
            </a:r>
            <a:endParaRPr lang="en-US" sz="1200" dirty="0"/>
          </a:p>
        </p:txBody>
      </p:sp>
      <p:sp>
        <p:nvSpPr>
          <p:cNvPr id="62" name="Shape 52"/>
          <p:cNvSpPr/>
          <p:nvPr/>
        </p:nvSpPr>
        <p:spPr>
          <a:xfrm>
            <a:off x="6238951" y="5251399"/>
            <a:ext cx="5381244" cy="1114654"/>
          </a:xfrm>
          <a:prstGeom prst="roundRect">
            <a:avLst>
              <a:gd name="adj" fmla="val 841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fr-MA"/>
          </a:p>
        </p:txBody>
      </p:sp>
      <p:sp>
        <p:nvSpPr>
          <p:cNvPr id="63" name="Shape 53"/>
          <p:cNvSpPr/>
          <p:nvPr/>
        </p:nvSpPr>
        <p:spPr>
          <a:xfrm>
            <a:off x="6400800" y="5374843"/>
            <a:ext cx="418795" cy="418795"/>
          </a:xfrm>
          <a:prstGeom prst="roundRect">
            <a:avLst>
              <a:gd name="adj" fmla="val 49623"/>
            </a:avLst>
          </a:prstGeom>
          <a:solidFill>
            <a:srgbClr val="FFF7ED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64" name="Image 8" descr="preencoded.png"/>
          <p:cNvPicPr>
            <a:picLocks noChangeAspect="1"/>
          </p:cNvPicPr>
          <p:nvPr/>
        </p:nvPicPr>
        <p:blipFill>
          <a:blip r:embed="rId12"/>
          <a:srcRect l="-1403" r="-1403"/>
          <a:stretch/>
        </p:blipFill>
        <p:spPr>
          <a:xfrm>
            <a:off x="6505956" y="5493715"/>
            <a:ext cx="209398" cy="181051"/>
          </a:xfrm>
          <a:prstGeom prst="rect">
            <a:avLst/>
          </a:prstGeom>
        </p:spPr>
      </p:pic>
      <p:sp>
        <p:nvSpPr>
          <p:cNvPr id="65" name="Text 54"/>
          <p:cNvSpPr txBox="1"/>
          <p:nvPr/>
        </p:nvSpPr>
        <p:spPr>
          <a:xfrm>
            <a:off x="6963156" y="5652821"/>
            <a:ext cx="4610405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4748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La structure visuelle attendue pour la réponse.</a:t>
            </a:r>
            <a:endParaRPr lang="en-US" sz="1100" dirty="0"/>
          </a:p>
        </p:txBody>
      </p:sp>
      <p:sp>
        <p:nvSpPr>
          <p:cNvPr id="66" name="Shape 55"/>
          <p:cNvSpPr/>
          <p:nvPr/>
        </p:nvSpPr>
        <p:spPr>
          <a:xfrm>
            <a:off x="6963156" y="5897880"/>
            <a:ext cx="4496105" cy="342900"/>
          </a:xfrm>
          <a:prstGeom prst="roundRect">
            <a:avLst>
              <a:gd name="adj" fmla="val 44444"/>
            </a:avLst>
          </a:prstGeom>
          <a:solidFill>
            <a:srgbClr val="FFF7ED"/>
          </a:solidFill>
          <a:ln/>
        </p:spPr>
        <p:txBody>
          <a:bodyPr/>
          <a:lstStyle/>
          <a:p>
            <a:endParaRPr lang="fr-MA"/>
          </a:p>
        </p:txBody>
      </p:sp>
      <p:sp>
        <p:nvSpPr>
          <p:cNvPr id="67" name="Shape 56"/>
          <p:cNvSpPr/>
          <p:nvPr/>
        </p:nvSpPr>
        <p:spPr>
          <a:xfrm>
            <a:off x="6963156" y="5897880"/>
            <a:ext cx="28346" cy="342900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68" name="Text 57"/>
          <p:cNvSpPr txBox="1"/>
          <p:nvPr/>
        </p:nvSpPr>
        <p:spPr>
          <a:xfrm>
            <a:off x="7105802" y="5973775"/>
            <a:ext cx="46506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47556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"Tableau à 2 colonnes : Actions proposées | Indicateurs clés."</a:t>
            </a:r>
            <a:endParaRPr lang="en-US" sz="1200" dirty="0"/>
          </a:p>
        </p:txBody>
      </p:sp>
      <p:sp>
        <p:nvSpPr>
          <p:cNvPr id="69" name="Text 58"/>
          <p:cNvSpPr txBox="1"/>
          <p:nvPr/>
        </p:nvSpPr>
        <p:spPr>
          <a:xfrm>
            <a:off x="1295705" y="1647749"/>
            <a:ext cx="400507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29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Rôle</a:t>
            </a:r>
            <a:endParaRPr lang="en-US" sz="1200" dirty="0"/>
          </a:p>
        </p:txBody>
      </p:sp>
      <p:sp>
        <p:nvSpPr>
          <p:cNvPr id="70" name="Text 59"/>
          <p:cNvSpPr txBox="1"/>
          <p:nvPr/>
        </p:nvSpPr>
        <p:spPr>
          <a:xfrm>
            <a:off x="1295705" y="2896819"/>
            <a:ext cx="514807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29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Tâche</a:t>
            </a:r>
            <a:endParaRPr lang="en-US" sz="1200" dirty="0"/>
          </a:p>
        </p:txBody>
      </p:sp>
      <p:sp>
        <p:nvSpPr>
          <p:cNvPr id="71" name="Text 60"/>
          <p:cNvSpPr txBox="1"/>
          <p:nvPr/>
        </p:nvSpPr>
        <p:spPr>
          <a:xfrm>
            <a:off x="1295705" y="4144975"/>
            <a:ext cx="68031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29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Objectif</a:t>
            </a:r>
            <a:endParaRPr lang="en-US" sz="1200" dirty="0"/>
          </a:p>
        </p:txBody>
      </p:sp>
      <p:sp>
        <p:nvSpPr>
          <p:cNvPr id="72" name="Text 61"/>
          <p:cNvSpPr txBox="1"/>
          <p:nvPr/>
        </p:nvSpPr>
        <p:spPr>
          <a:xfrm>
            <a:off x="1295705" y="5394046"/>
            <a:ext cx="80558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29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Audience</a:t>
            </a:r>
            <a:endParaRPr lang="en-US" sz="1200" dirty="0"/>
          </a:p>
        </p:txBody>
      </p:sp>
      <p:sp>
        <p:nvSpPr>
          <p:cNvPr id="73" name="Text 62"/>
          <p:cNvSpPr txBox="1"/>
          <p:nvPr/>
        </p:nvSpPr>
        <p:spPr>
          <a:xfrm>
            <a:off x="6963156" y="1647749"/>
            <a:ext cx="77083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29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Contexte</a:t>
            </a:r>
            <a:endParaRPr lang="en-US" sz="1200" dirty="0"/>
          </a:p>
        </p:txBody>
      </p:sp>
      <p:sp>
        <p:nvSpPr>
          <p:cNvPr id="74" name="Text 63"/>
          <p:cNvSpPr txBox="1"/>
          <p:nvPr/>
        </p:nvSpPr>
        <p:spPr>
          <a:xfrm>
            <a:off x="6963156" y="2896819"/>
            <a:ext cx="63550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29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Limites</a:t>
            </a:r>
            <a:endParaRPr lang="en-US" sz="1200" dirty="0"/>
          </a:p>
        </p:txBody>
      </p:sp>
      <p:sp>
        <p:nvSpPr>
          <p:cNvPr id="75" name="Text 64"/>
          <p:cNvSpPr txBox="1"/>
          <p:nvPr/>
        </p:nvSpPr>
        <p:spPr>
          <a:xfrm>
            <a:off x="6963156" y="4144975"/>
            <a:ext cx="34290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29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Ton</a:t>
            </a:r>
            <a:endParaRPr lang="en-US" sz="1200" dirty="0"/>
          </a:p>
        </p:txBody>
      </p:sp>
      <p:sp>
        <p:nvSpPr>
          <p:cNvPr id="76" name="Text 65"/>
          <p:cNvSpPr txBox="1"/>
          <p:nvPr/>
        </p:nvSpPr>
        <p:spPr>
          <a:xfrm>
            <a:off x="6963156" y="5394046"/>
            <a:ext cx="141732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29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Format de sortie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bject 2">
            <a:extLst>
              <a:ext uri="{FF2B5EF4-FFF2-40B4-BE49-F238E27FC236}">
                <a16:creationId xmlns:a16="http://schemas.microsoft.com/office/drawing/2014/main" id="{B3FED631-E91C-9457-4E5C-6C7D7B20A9E3}"/>
              </a:ext>
            </a:extLst>
          </p:cNvPr>
          <p:cNvSpPr/>
          <p:nvPr/>
        </p:nvSpPr>
        <p:spPr>
          <a:xfrm>
            <a:off x="-10158" y="0"/>
            <a:ext cx="12191999" cy="6865614"/>
          </a:xfrm>
          <a:custGeom>
            <a:avLst/>
            <a:gdLst/>
            <a:ahLst/>
            <a:cxnLst/>
            <a:rect l="l" t="t" r="r" b="b"/>
            <a:pathLst>
              <a:path w="9458325" h="5334000">
                <a:moveTo>
                  <a:pt x="0" y="5333999"/>
                </a:moveTo>
                <a:lnTo>
                  <a:pt x="9458166" y="5334000"/>
                </a:lnTo>
                <a:lnTo>
                  <a:pt x="9458166" y="0"/>
                </a:lnTo>
                <a:lnTo>
                  <a:pt x="0" y="0"/>
                </a:lnTo>
                <a:lnTo>
                  <a:pt x="0" y="5333999"/>
                </a:lnTo>
                <a:close/>
              </a:path>
            </a:pathLst>
          </a:custGeom>
          <a:solidFill>
            <a:srgbClr val="F4F0EA"/>
          </a:solidFill>
        </p:spPr>
        <p:txBody>
          <a:bodyPr wrap="square" lIns="0" tIns="0" rIns="0" bIns="0" rtlCol="0"/>
          <a:lstStyle/>
          <a:p>
            <a:pPr algn="l" defTabSz="1763466" rtl="0">
              <a:defRPr/>
            </a:pPr>
            <a:endParaRPr lang="fr-MA" sz="3471"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58" name="object 3">
            <a:extLst>
              <a:ext uri="{FF2B5EF4-FFF2-40B4-BE49-F238E27FC236}">
                <a16:creationId xmlns:a16="http://schemas.microsoft.com/office/drawing/2014/main" id="{BC85DD69-3B72-8892-7CE0-33E03B288AC5}"/>
              </a:ext>
            </a:extLst>
          </p:cNvPr>
          <p:cNvSpPr/>
          <p:nvPr/>
        </p:nvSpPr>
        <p:spPr>
          <a:xfrm>
            <a:off x="0" y="-3017"/>
            <a:ext cx="1554315" cy="783007"/>
          </a:xfrm>
          <a:custGeom>
            <a:avLst/>
            <a:gdLst/>
            <a:ahLst/>
            <a:cxnLst/>
            <a:rect l="l" t="t" r="r" b="b"/>
            <a:pathLst>
              <a:path w="1204595" h="608330">
                <a:moveTo>
                  <a:pt x="1204252" y="0"/>
                </a:moveTo>
                <a:lnTo>
                  <a:pt x="0" y="0"/>
                </a:lnTo>
                <a:lnTo>
                  <a:pt x="0" y="607980"/>
                </a:lnTo>
                <a:lnTo>
                  <a:pt x="51596" y="588263"/>
                </a:lnTo>
                <a:lnTo>
                  <a:pt x="105854" y="570738"/>
                </a:lnTo>
                <a:lnTo>
                  <a:pt x="166230" y="554101"/>
                </a:lnTo>
                <a:lnTo>
                  <a:pt x="227291" y="539876"/>
                </a:lnTo>
                <a:lnTo>
                  <a:pt x="288899" y="527430"/>
                </a:lnTo>
                <a:lnTo>
                  <a:pt x="350913" y="516381"/>
                </a:lnTo>
                <a:lnTo>
                  <a:pt x="537883" y="486917"/>
                </a:lnTo>
                <a:lnTo>
                  <a:pt x="601014" y="475614"/>
                </a:lnTo>
                <a:lnTo>
                  <a:pt x="662406" y="461771"/>
                </a:lnTo>
                <a:lnTo>
                  <a:pt x="721880" y="445388"/>
                </a:lnTo>
                <a:lnTo>
                  <a:pt x="779233" y="425830"/>
                </a:lnTo>
                <a:lnTo>
                  <a:pt x="834288" y="403225"/>
                </a:lnTo>
                <a:lnTo>
                  <a:pt x="886853" y="376935"/>
                </a:lnTo>
                <a:lnTo>
                  <a:pt x="936726" y="346963"/>
                </a:lnTo>
                <a:lnTo>
                  <a:pt x="983741" y="312800"/>
                </a:lnTo>
                <a:lnTo>
                  <a:pt x="1027696" y="274446"/>
                </a:lnTo>
                <a:lnTo>
                  <a:pt x="1066063" y="235457"/>
                </a:lnTo>
                <a:lnTo>
                  <a:pt x="1100937" y="195071"/>
                </a:lnTo>
                <a:lnTo>
                  <a:pt x="1132001" y="153288"/>
                </a:lnTo>
                <a:lnTo>
                  <a:pt x="1158951" y="110108"/>
                </a:lnTo>
                <a:lnTo>
                  <a:pt x="1181493" y="65277"/>
                </a:lnTo>
                <a:lnTo>
                  <a:pt x="1199299" y="18795"/>
                </a:lnTo>
                <a:lnTo>
                  <a:pt x="1204252" y="0"/>
                </a:lnTo>
                <a:close/>
              </a:path>
            </a:pathLst>
          </a:custGeom>
          <a:solidFill>
            <a:srgbClr val="1273AF"/>
          </a:solidFill>
        </p:spPr>
        <p:txBody>
          <a:bodyPr wrap="square" lIns="0" tIns="0" rIns="0" bIns="0" rtlCol="0"/>
          <a:lstStyle/>
          <a:p>
            <a:pPr algn="l" defTabSz="1763466" rtl="0">
              <a:defRPr/>
            </a:pPr>
            <a:endParaRPr lang="fr-MA" sz="3471"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6" name="Text 4"/>
          <p:cNvSpPr txBox="1"/>
          <p:nvPr/>
        </p:nvSpPr>
        <p:spPr>
          <a:xfrm>
            <a:off x="9752990" y="6486754"/>
            <a:ext cx="2149754" cy="1335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1E293B"/>
                </a:solidFill>
                <a:latin typeface="ui-monospace" pitchFamily="34" charset="0"/>
                <a:ea typeface="ui-monospace" pitchFamily="34" charset="-122"/>
                <a:cs typeface="ui-monospace" pitchFamily="34" charset="-120"/>
              </a:rPr>
              <a:t>Guide du Prompting - Slide 3/6</a:t>
            </a:r>
            <a:endParaRPr lang="en-US" sz="900" dirty="0"/>
          </a:p>
        </p:txBody>
      </p:sp>
      <p:sp>
        <p:nvSpPr>
          <p:cNvPr id="7" name="Text 5"/>
          <p:cNvSpPr txBox="1"/>
          <p:nvPr/>
        </p:nvSpPr>
        <p:spPr>
          <a:xfrm>
            <a:off x="476402" y="381305"/>
            <a:ext cx="11239805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700" b="1" kern="0" spc="-67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Techniques Essentielles </a:t>
            </a:r>
            <a:r>
              <a:rPr lang="en-US" sz="2200" b="1" kern="0" spc="-67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(Partie 1)</a:t>
            </a:r>
            <a:endParaRPr lang="en-US" sz="2700" dirty="0"/>
          </a:p>
        </p:txBody>
      </p:sp>
      <p:sp>
        <p:nvSpPr>
          <p:cNvPr id="8" name="Shape 6"/>
          <p:cNvSpPr/>
          <p:nvPr/>
        </p:nvSpPr>
        <p:spPr>
          <a:xfrm>
            <a:off x="5810098" y="905256"/>
            <a:ext cx="571500" cy="38405"/>
          </a:xfrm>
          <a:prstGeom prst="roundRect">
            <a:avLst>
              <a:gd name="adj" fmla="val 1190470"/>
            </a:avLst>
          </a:prstGeom>
          <a:solidFill>
            <a:srgbClr val="0EA5E9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9" name="Text 7"/>
          <p:cNvSpPr txBox="1"/>
          <p:nvPr/>
        </p:nvSpPr>
        <p:spPr>
          <a:xfrm>
            <a:off x="514807" y="1057046"/>
            <a:ext cx="11163910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1E29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Trois méthodes clés pour améliorer instantanément la qualité des réponses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71500" y="1705356"/>
            <a:ext cx="3495751" cy="4772254"/>
          </a:xfrm>
          <a:prstGeom prst="roundRect">
            <a:avLst>
              <a:gd name="adj" fmla="val 114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fr-MA"/>
          </a:p>
        </p:txBody>
      </p:sp>
      <p:sp>
        <p:nvSpPr>
          <p:cNvPr id="11" name="Shape 9"/>
          <p:cNvSpPr/>
          <p:nvPr/>
        </p:nvSpPr>
        <p:spPr>
          <a:xfrm>
            <a:off x="580644" y="1714500"/>
            <a:ext cx="3476549" cy="57607"/>
          </a:xfrm>
          <a:prstGeom prst="rect">
            <a:avLst/>
          </a:prstGeom>
          <a:solidFill>
            <a:srgbClr val="06B6D4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12" name="Shape 10"/>
          <p:cNvSpPr/>
          <p:nvPr/>
        </p:nvSpPr>
        <p:spPr>
          <a:xfrm>
            <a:off x="819302" y="1952244"/>
            <a:ext cx="571500" cy="571500"/>
          </a:xfrm>
          <a:prstGeom prst="ellipse">
            <a:avLst/>
          </a:prstGeom>
          <a:solidFill>
            <a:srgbClr val="ECFE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13" name="Image 0" descr="preencoded.png"/>
          <p:cNvPicPr>
            <a:picLocks noChangeAspect="1"/>
          </p:cNvPicPr>
          <p:nvPr/>
        </p:nvPicPr>
        <p:blipFill>
          <a:blip r:embed="rId3"/>
          <a:srcRect t="-45" b="-45"/>
          <a:stretch/>
        </p:blipFill>
        <p:spPr>
          <a:xfrm>
            <a:off x="976579" y="2124151"/>
            <a:ext cx="256946" cy="228600"/>
          </a:xfrm>
          <a:prstGeom prst="rect">
            <a:avLst/>
          </a:prstGeom>
        </p:spPr>
      </p:pic>
      <p:sp>
        <p:nvSpPr>
          <p:cNvPr id="14" name="Text 11"/>
          <p:cNvSpPr txBox="1"/>
          <p:nvPr/>
        </p:nvSpPr>
        <p:spPr>
          <a:xfrm>
            <a:off x="819302" y="2714854"/>
            <a:ext cx="3115361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Few-shot Prompting</a:t>
            </a:r>
            <a:endParaRPr lang="en-US" sz="1500" dirty="0"/>
          </a:p>
        </p:txBody>
      </p:sp>
      <p:sp>
        <p:nvSpPr>
          <p:cNvPr id="15" name="Text 12"/>
          <p:cNvSpPr txBox="1"/>
          <p:nvPr/>
        </p:nvSpPr>
        <p:spPr>
          <a:xfrm>
            <a:off x="819302" y="3152851"/>
            <a:ext cx="735178" cy="124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42" dirty="0">
                <a:solidFill>
                  <a:srgbClr val="64748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DÉFINITION</a:t>
            </a:r>
            <a:endParaRPr lang="en-US" sz="1000" dirty="0"/>
          </a:p>
        </p:txBody>
      </p:sp>
      <p:sp>
        <p:nvSpPr>
          <p:cNvPr id="16" name="Text 13"/>
          <p:cNvSpPr txBox="1"/>
          <p:nvPr/>
        </p:nvSpPr>
        <p:spPr>
          <a:xfrm>
            <a:off x="819302" y="3341218"/>
            <a:ext cx="3076956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334155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Donner quelques exemples (shots) pour guider l'IA dans la tâche par imitation.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19302" y="4067251"/>
            <a:ext cx="1543507" cy="267005"/>
          </a:xfrm>
          <a:prstGeom prst="roundRect">
            <a:avLst>
              <a:gd name="adj" fmla="val 73385"/>
            </a:avLst>
          </a:prstGeom>
          <a:solidFill>
            <a:srgbClr val="ECFE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18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914400" y="4134917"/>
            <a:ext cx="123444" cy="123444"/>
          </a:xfrm>
          <a:prstGeom prst="rect">
            <a:avLst/>
          </a:prstGeom>
        </p:spPr>
      </p:pic>
      <p:sp>
        <p:nvSpPr>
          <p:cNvPr id="19" name="Text 15"/>
          <p:cNvSpPr txBox="1"/>
          <p:nvPr/>
        </p:nvSpPr>
        <p:spPr>
          <a:xfrm>
            <a:off x="1114654" y="4067251"/>
            <a:ext cx="1209751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0891B2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But : Guidage &amp; Style</a:t>
            </a:r>
            <a:endParaRPr lang="en-US" sz="900" dirty="0"/>
          </a:p>
        </p:txBody>
      </p:sp>
      <p:sp>
        <p:nvSpPr>
          <p:cNvPr id="20" name="Shape 16"/>
          <p:cNvSpPr/>
          <p:nvPr/>
        </p:nvSpPr>
        <p:spPr>
          <a:xfrm>
            <a:off x="819302" y="5151730"/>
            <a:ext cx="3000146" cy="1086307"/>
          </a:xfrm>
          <a:prstGeom prst="roundRect">
            <a:avLst>
              <a:gd name="adj" fmla="val 5907"/>
            </a:avLst>
          </a:prstGeom>
          <a:solidFill>
            <a:srgbClr val="F8FAFC"/>
          </a:solidFill>
          <a:ln w="12700">
            <a:solidFill>
              <a:srgbClr val="F1F5F9"/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21" name="Shape 17"/>
          <p:cNvSpPr/>
          <p:nvPr/>
        </p:nvSpPr>
        <p:spPr>
          <a:xfrm>
            <a:off x="819302" y="5151730"/>
            <a:ext cx="38405" cy="1086307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rcRect t="-80" b="-80"/>
          <a:stretch/>
        </p:blipFill>
        <p:spPr>
          <a:xfrm>
            <a:off x="1000354" y="5332781"/>
            <a:ext cx="142646" cy="114300"/>
          </a:xfrm>
          <a:prstGeom prst="rect">
            <a:avLst/>
          </a:prstGeom>
        </p:spPr>
      </p:pic>
      <p:sp>
        <p:nvSpPr>
          <p:cNvPr id="23" name="Text 18"/>
          <p:cNvSpPr txBox="1"/>
          <p:nvPr/>
        </p:nvSpPr>
        <p:spPr>
          <a:xfrm>
            <a:off x="1218895" y="5304434"/>
            <a:ext cx="724205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891B2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Exemple</a:t>
            </a:r>
            <a:endParaRPr lang="en-US" sz="1100" dirty="0"/>
          </a:p>
        </p:txBody>
      </p:sp>
      <p:sp>
        <p:nvSpPr>
          <p:cNvPr id="24" name="Text 19"/>
          <p:cNvSpPr txBox="1"/>
          <p:nvPr/>
        </p:nvSpPr>
        <p:spPr>
          <a:xfrm>
            <a:off x="1000354" y="5533034"/>
            <a:ext cx="2743200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47556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"Voici 2 exemples de feedbacks constructifs [...] Maintenant, rédige le 3ème pour un cas de retard en réunion."</a:t>
            </a:r>
            <a:endParaRPr lang="en-US" sz="1200" dirty="0"/>
          </a:p>
        </p:txBody>
      </p:sp>
      <p:sp>
        <p:nvSpPr>
          <p:cNvPr id="25" name="Shape 20"/>
          <p:cNvSpPr/>
          <p:nvPr/>
        </p:nvSpPr>
        <p:spPr>
          <a:xfrm>
            <a:off x="4349801" y="1705356"/>
            <a:ext cx="3495751" cy="4772254"/>
          </a:xfrm>
          <a:prstGeom prst="roundRect">
            <a:avLst>
              <a:gd name="adj" fmla="val 114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fr-MA"/>
          </a:p>
        </p:txBody>
      </p:sp>
      <p:sp>
        <p:nvSpPr>
          <p:cNvPr id="26" name="Shape 21"/>
          <p:cNvSpPr/>
          <p:nvPr/>
        </p:nvSpPr>
        <p:spPr>
          <a:xfrm>
            <a:off x="4358945" y="1714500"/>
            <a:ext cx="3476549" cy="57607"/>
          </a:xfrm>
          <a:prstGeom prst="rect">
            <a:avLst/>
          </a:prstGeom>
          <a:solidFill>
            <a:srgbClr val="6366F1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27" name="Shape 22"/>
          <p:cNvSpPr/>
          <p:nvPr/>
        </p:nvSpPr>
        <p:spPr>
          <a:xfrm>
            <a:off x="4597603" y="1952244"/>
            <a:ext cx="571500" cy="571500"/>
          </a:xfrm>
          <a:prstGeom prst="ellipse">
            <a:avLst/>
          </a:prstGeom>
          <a:solidFill>
            <a:srgbClr val="EEF2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4768596" y="2124151"/>
            <a:ext cx="228600" cy="228600"/>
          </a:xfrm>
          <a:prstGeom prst="rect">
            <a:avLst/>
          </a:prstGeom>
        </p:spPr>
      </p:pic>
      <p:sp>
        <p:nvSpPr>
          <p:cNvPr id="29" name="Text 23"/>
          <p:cNvSpPr txBox="1"/>
          <p:nvPr/>
        </p:nvSpPr>
        <p:spPr>
          <a:xfrm>
            <a:off x="4597603" y="2714854"/>
            <a:ext cx="3115361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Chain-of-Thought (CoT)</a:t>
            </a:r>
            <a:endParaRPr lang="en-US" sz="1500" dirty="0"/>
          </a:p>
        </p:txBody>
      </p:sp>
      <p:sp>
        <p:nvSpPr>
          <p:cNvPr id="30" name="Text 24"/>
          <p:cNvSpPr txBox="1"/>
          <p:nvPr/>
        </p:nvSpPr>
        <p:spPr>
          <a:xfrm>
            <a:off x="4597603" y="3152851"/>
            <a:ext cx="735178" cy="124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42" dirty="0">
                <a:solidFill>
                  <a:srgbClr val="64748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DÉFINITION</a:t>
            </a:r>
            <a:endParaRPr lang="en-US" sz="1000" dirty="0"/>
          </a:p>
        </p:txBody>
      </p:sp>
      <p:sp>
        <p:nvSpPr>
          <p:cNvPr id="31" name="Text 25"/>
          <p:cNvSpPr txBox="1"/>
          <p:nvPr/>
        </p:nvSpPr>
        <p:spPr>
          <a:xfrm>
            <a:off x="4597603" y="3341218"/>
            <a:ext cx="3076956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334155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Demander explicitement à l'IA de raisonner étape par étape avant de donner la réponse finale.</a:t>
            </a:r>
            <a:endParaRPr lang="en-US" sz="1200" dirty="0"/>
          </a:p>
        </p:txBody>
      </p:sp>
      <p:sp>
        <p:nvSpPr>
          <p:cNvPr id="32" name="Shape 26"/>
          <p:cNvSpPr/>
          <p:nvPr/>
        </p:nvSpPr>
        <p:spPr>
          <a:xfrm>
            <a:off x="4597603" y="4067251"/>
            <a:ext cx="1762049" cy="267005"/>
          </a:xfrm>
          <a:prstGeom prst="roundRect">
            <a:avLst>
              <a:gd name="adj" fmla="val 73385"/>
            </a:avLst>
          </a:prstGeom>
          <a:solidFill>
            <a:srgbClr val="EEF2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33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4692701" y="4134917"/>
            <a:ext cx="123444" cy="123444"/>
          </a:xfrm>
          <a:prstGeom prst="rect">
            <a:avLst/>
          </a:prstGeom>
        </p:spPr>
      </p:pic>
      <p:sp>
        <p:nvSpPr>
          <p:cNvPr id="34" name="Text 27"/>
          <p:cNvSpPr txBox="1"/>
          <p:nvPr/>
        </p:nvSpPr>
        <p:spPr>
          <a:xfrm>
            <a:off x="4892954" y="4067251"/>
            <a:ext cx="1429207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4F46E5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But : Logique &amp; Précision</a:t>
            </a:r>
            <a:endParaRPr lang="en-US" sz="900" dirty="0"/>
          </a:p>
        </p:txBody>
      </p:sp>
      <p:sp>
        <p:nvSpPr>
          <p:cNvPr id="35" name="Shape 28"/>
          <p:cNvSpPr/>
          <p:nvPr/>
        </p:nvSpPr>
        <p:spPr>
          <a:xfrm>
            <a:off x="4597603" y="5151730"/>
            <a:ext cx="3000146" cy="1086307"/>
          </a:xfrm>
          <a:prstGeom prst="roundRect">
            <a:avLst>
              <a:gd name="adj" fmla="val 5907"/>
            </a:avLst>
          </a:prstGeom>
          <a:solidFill>
            <a:srgbClr val="F8FAFC"/>
          </a:solidFill>
          <a:ln w="12700">
            <a:solidFill>
              <a:srgbClr val="F1F5F9"/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36" name="Shape 29"/>
          <p:cNvSpPr/>
          <p:nvPr/>
        </p:nvSpPr>
        <p:spPr>
          <a:xfrm>
            <a:off x="4597603" y="5151730"/>
            <a:ext cx="38405" cy="1086307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37" name="Image 5" descr="preencoded.png"/>
          <p:cNvPicPr>
            <a:picLocks noChangeAspect="1"/>
          </p:cNvPicPr>
          <p:nvPr/>
        </p:nvPicPr>
        <p:blipFill>
          <a:blip r:embed="rId8"/>
          <a:srcRect t="-80" b="-80"/>
          <a:stretch/>
        </p:blipFill>
        <p:spPr>
          <a:xfrm>
            <a:off x="4778654" y="5332781"/>
            <a:ext cx="142646" cy="114300"/>
          </a:xfrm>
          <a:prstGeom prst="rect">
            <a:avLst/>
          </a:prstGeom>
        </p:spPr>
      </p:pic>
      <p:sp>
        <p:nvSpPr>
          <p:cNvPr id="38" name="Text 30"/>
          <p:cNvSpPr txBox="1"/>
          <p:nvPr/>
        </p:nvSpPr>
        <p:spPr>
          <a:xfrm>
            <a:off x="4997196" y="5304434"/>
            <a:ext cx="692404" cy="1426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4F46E5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Exemple</a:t>
            </a:r>
            <a:endParaRPr lang="en-US" sz="1100" dirty="0"/>
          </a:p>
        </p:txBody>
      </p:sp>
      <p:sp>
        <p:nvSpPr>
          <p:cNvPr id="39" name="Text 31"/>
          <p:cNvSpPr txBox="1"/>
          <p:nvPr/>
        </p:nvSpPr>
        <p:spPr>
          <a:xfrm>
            <a:off x="4778654" y="5533034"/>
            <a:ext cx="2743200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47556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"Avant de répondre, liste les étapes clés du projet, identifie les risques potentiels, puis propose ta synthèse."</a:t>
            </a:r>
            <a:endParaRPr lang="en-US" sz="1200" dirty="0"/>
          </a:p>
        </p:txBody>
      </p:sp>
      <p:sp>
        <p:nvSpPr>
          <p:cNvPr id="40" name="Shape 32"/>
          <p:cNvSpPr/>
          <p:nvPr/>
        </p:nvSpPr>
        <p:spPr>
          <a:xfrm>
            <a:off x="8128102" y="1705356"/>
            <a:ext cx="3495751" cy="4772254"/>
          </a:xfrm>
          <a:prstGeom prst="roundRect">
            <a:avLst>
              <a:gd name="adj" fmla="val 114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fr-MA"/>
          </a:p>
        </p:txBody>
      </p:sp>
      <p:sp>
        <p:nvSpPr>
          <p:cNvPr id="41" name="Shape 33"/>
          <p:cNvSpPr/>
          <p:nvPr/>
        </p:nvSpPr>
        <p:spPr>
          <a:xfrm>
            <a:off x="8137246" y="1714500"/>
            <a:ext cx="3476549" cy="57607"/>
          </a:xfrm>
          <a:prstGeom prst="rect">
            <a:avLst/>
          </a:prstGeom>
          <a:solidFill>
            <a:srgbClr val="10B981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42" name="Shape 34"/>
          <p:cNvSpPr/>
          <p:nvPr/>
        </p:nvSpPr>
        <p:spPr>
          <a:xfrm>
            <a:off x="8375904" y="1952244"/>
            <a:ext cx="571500" cy="571500"/>
          </a:xfrm>
          <a:prstGeom prst="ellipse">
            <a:avLst/>
          </a:prstGeom>
          <a:solidFill>
            <a:srgbClr val="ECFDF5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43" name="Image 6" descr="preencoded.png"/>
          <p:cNvPicPr>
            <a:picLocks noChangeAspect="1"/>
          </p:cNvPicPr>
          <p:nvPr/>
        </p:nvPicPr>
        <p:blipFill>
          <a:blip r:embed="rId9"/>
          <a:srcRect l="-80" r="-80"/>
          <a:stretch/>
        </p:blipFill>
        <p:spPr>
          <a:xfrm>
            <a:off x="8518550" y="2124151"/>
            <a:ext cx="286207" cy="228600"/>
          </a:xfrm>
          <a:prstGeom prst="rect">
            <a:avLst/>
          </a:prstGeom>
        </p:spPr>
      </p:pic>
      <p:sp>
        <p:nvSpPr>
          <p:cNvPr id="44" name="Text 35"/>
          <p:cNvSpPr txBox="1"/>
          <p:nvPr/>
        </p:nvSpPr>
        <p:spPr>
          <a:xfrm>
            <a:off x="8375904" y="2714854"/>
            <a:ext cx="3115361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Role Prompting</a:t>
            </a:r>
            <a:endParaRPr lang="en-US" sz="1500" dirty="0"/>
          </a:p>
        </p:txBody>
      </p:sp>
      <p:sp>
        <p:nvSpPr>
          <p:cNvPr id="45" name="Text 36"/>
          <p:cNvSpPr txBox="1"/>
          <p:nvPr/>
        </p:nvSpPr>
        <p:spPr>
          <a:xfrm>
            <a:off x="8375904" y="3152851"/>
            <a:ext cx="735178" cy="124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42" dirty="0">
                <a:solidFill>
                  <a:srgbClr val="64748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DÉFINITION</a:t>
            </a:r>
            <a:endParaRPr lang="en-US" sz="1000" dirty="0"/>
          </a:p>
        </p:txBody>
      </p:sp>
      <p:sp>
        <p:nvSpPr>
          <p:cNvPr id="46" name="Text 37"/>
          <p:cNvSpPr txBox="1"/>
          <p:nvPr/>
        </p:nvSpPr>
        <p:spPr>
          <a:xfrm>
            <a:off x="8375904" y="3341218"/>
            <a:ext cx="3076956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334155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Attribuer un rôle spécifique (persona) à l'IA pour influencer le ton, le vocabulaire et la perspective.</a:t>
            </a:r>
            <a:endParaRPr lang="en-US" sz="1200" dirty="0"/>
          </a:p>
        </p:txBody>
      </p:sp>
      <p:sp>
        <p:nvSpPr>
          <p:cNvPr id="47" name="Shape 38"/>
          <p:cNvSpPr/>
          <p:nvPr/>
        </p:nvSpPr>
        <p:spPr>
          <a:xfrm>
            <a:off x="8375904" y="4067251"/>
            <a:ext cx="1819656" cy="267005"/>
          </a:xfrm>
          <a:prstGeom prst="roundRect">
            <a:avLst>
              <a:gd name="adj" fmla="val 73385"/>
            </a:avLst>
          </a:prstGeom>
          <a:solidFill>
            <a:srgbClr val="ECFDF5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48" name="Image 7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8471002" y="4134917"/>
            <a:ext cx="123444" cy="123444"/>
          </a:xfrm>
          <a:prstGeom prst="rect">
            <a:avLst/>
          </a:prstGeom>
        </p:spPr>
      </p:pic>
      <p:sp>
        <p:nvSpPr>
          <p:cNvPr id="49" name="Text 39"/>
          <p:cNvSpPr txBox="1"/>
          <p:nvPr/>
        </p:nvSpPr>
        <p:spPr>
          <a:xfrm>
            <a:off x="8671255" y="4067251"/>
            <a:ext cx="1485900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05966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But : Contexte &amp; Expertise</a:t>
            </a:r>
            <a:endParaRPr lang="en-US" sz="900" dirty="0"/>
          </a:p>
        </p:txBody>
      </p:sp>
      <p:sp>
        <p:nvSpPr>
          <p:cNvPr id="50" name="Shape 40"/>
          <p:cNvSpPr/>
          <p:nvPr/>
        </p:nvSpPr>
        <p:spPr>
          <a:xfrm>
            <a:off x="8375904" y="5151730"/>
            <a:ext cx="3000146" cy="1086307"/>
          </a:xfrm>
          <a:prstGeom prst="roundRect">
            <a:avLst>
              <a:gd name="adj" fmla="val 5907"/>
            </a:avLst>
          </a:prstGeom>
          <a:solidFill>
            <a:srgbClr val="F8FAFC"/>
          </a:solidFill>
          <a:ln w="12700">
            <a:solidFill>
              <a:srgbClr val="F1F5F9"/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51" name="Shape 41"/>
          <p:cNvSpPr/>
          <p:nvPr/>
        </p:nvSpPr>
        <p:spPr>
          <a:xfrm>
            <a:off x="8375904" y="5151730"/>
            <a:ext cx="38405" cy="1086307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52" name="Image 8" descr="preencoded.png"/>
          <p:cNvPicPr>
            <a:picLocks noChangeAspect="1"/>
          </p:cNvPicPr>
          <p:nvPr/>
        </p:nvPicPr>
        <p:blipFill>
          <a:blip r:embed="rId11"/>
          <a:srcRect t="-80" b="-80"/>
          <a:stretch/>
        </p:blipFill>
        <p:spPr>
          <a:xfrm>
            <a:off x="8556955" y="5332781"/>
            <a:ext cx="142646" cy="114300"/>
          </a:xfrm>
          <a:prstGeom prst="rect">
            <a:avLst/>
          </a:prstGeom>
        </p:spPr>
      </p:pic>
      <p:sp>
        <p:nvSpPr>
          <p:cNvPr id="53" name="Text 42"/>
          <p:cNvSpPr txBox="1"/>
          <p:nvPr/>
        </p:nvSpPr>
        <p:spPr>
          <a:xfrm>
            <a:off x="8775497" y="5304434"/>
            <a:ext cx="584098" cy="1426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5966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Exemple</a:t>
            </a:r>
            <a:endParaRPr lang="en-US" sz="1100" dirty="0"/>
          </a:p>
        </p:txBody>
      </p:sp>
      <p:sp>
        <p:nvSpPr>
          <p:cNvPr id="54" name="Text 43"/>
          <p:cNvSpPr txBox="1"/>
          <p:nvPr/>
        </p:nvSpPr>
        <p:spPr>
          <a:xfrm>
            <a:off x="8556955" y="5533034"/>
            <a:ext cx="2743200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47556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"Tu es un DRH senior avec 15 ans d'expérience. Évalue ce plan d'onboarding pour des cadres dirigeants."</a:t>
            </a:r>
            <a:endParaRPr lang="en-US" sz="1200" dirty="0"/>
          </a:p>
        </p:txBody>
      </p:sp>
      <p:pic>
        <p:nvPicPr>
          <p:cNvPr id="62" name="object 8">
            <a:extLst>
              <a:ext uri="{FF2B5EF4-FFF2-40B4-BE49-F238E27FC236}">
                <a16:creationId xmlns:a16="http://schemas.microsoft.com/office/drawing/2014/main" id="{C20BA936-B4FA-744A-2AD8-52590B03A529}"/>
              </a:ext>
            </a:extLst>
          </p:cNvPr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0691566" y="281067"/>
            <a:ext cx="991722" cy="9201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bject 2">
            <a:extLst>
              <a:ext uri="{FF2B5EF4-FFF2-40B4-BE49-F238E27FC236}">
                <a16:creationId xmlns:a16="http://schemas.microsoft.com/office/drawing/2014/main" id="{CD23FF54-CE1B-ACD2-DCDD-B368B465DD5C}"/>
              </a:ext>
            </a:extLst>
          </p:cNvPr>
          <p:cNvSpPr/>
          <p:nvPr/>
        </p:nvSpPr>
        <p:spPr>
          <a:xfrm>
            <a:off x="-10158" y="0"/>
            <a:ext cx="12191999" cy="6865614"/>
          </a:xfrm>
          <a:custGeom>
            <a:avLst/>
            <a:gdLst/>
            <a:ahLst/>
            <a:cxnLst/>
            <a:rect l="l" t="t" r="r" b="b"/>
            <a:pathLst>
              <a:path w="9458325" h="5334000">
                <a:moveTo>
                  <a:pt x="0" y="5333999"/>
                </a:moveTo>
                <a:lnTo>
                  <a:pt x="9458166" y="5334000"/>
                </a:lnTo>
                <a:lnTo>
                  <a:pt x="9458166" y="0"/>
                </a:lnTo>
                <a:lnTo>
                  <a:pt x="0" y="0"/>
                </a:lnTo>
                <a:lnTo>
                  <a:pt x="0" y="5333999"/>
                </a:lnTo>
                <a:close/>
              </a:path>
            </a:pathLst>
          </a:custGeom>
          <a:solidFill>
            <a:srgbClr val="F4F0EA"/>
          </a:solidFill>
        </p:spPr>
        <p:txBody>
          <a:bodyPr wrap="square" lIns="0" tIns="0" rIns="0" bIns="0" rtlCol="0"/>
          <a:lstStyle/>
          <a:p>
            <a:pPr algn="l" defTabSz="1763466" rtl="0">
              <a:defRPr/>
            </a:pPr>
            <a:endParaRPr lang="fr-MA" sz="3471"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58" name="object 3">
            <a:extLst>
              <a:ext uri="{FF2B5EF4-FFF2-40B4-BE49-F238E27FC236}">
                <a16:creationId xmlns:a16="http://schemas.microsoft.com/office/drawing/2014/main" id="{0E4CACB3-316F-0AB1-A864-F5444F79C379}"/>
              </a:ext>
            </a:extLst>
          </p:cNvPr>
          <p:cNvSpPr/>
          <p:nvPr/>
        </p:nvSpPr>
        <p:spPr>
          <a:xfrm>
            <a:off x="0" y="-3017"/>
            <a:ext cx="1554315" cy="783007"/>
          </a:xfrm>
          <a:custGeom>
            <a:avLst/>
            <a:gdLst/>
            <a:ahLst/>
            <a:cxnLst/>
            <a:rect l="l" t="t" r="r" b="b"/>
            <a:pathLst>
              <a:path w="1204595" h="608330">
                <a:moveTo>
                  <a:pt x="1204252" y="0"/>
                </a:moveTo>
                <a:lnTo>
                  <a:pt x="0" y="0"/>
                </a:lnTo>
                <a:lnTo>
                  <a:pt x="0" y="607980"/>
                </a:lnTo>
                <a:lnTo>
                  <a:pt x="51596" y="588263"/>
                </a:lnTo>
                <a:lnTo>
                  <a:pt x="105854" y="570738"/>
                </a:lnTo>
                <a:lnTo>
                  <a:pt x="166230" y="554101"/>
                </a:lnTo>
                <a:lnTo>
                  <a:pt x="227291" y="539876"/>
                </a:lnTo>
                <a:lnTo>
                  <a:pt x="288899" y="527430"/>
                </a:lnTo>
                <a:lnTo>
                  <a:pt x="350913" y="516381"/>
                </a:lnTo>
                <a:lnTo>
                  <a:pt x="537883" y="486917"/>
                </a:lnTo>
                <a:lnTo>
                  <a:pt x="601014" y="475614"/>
                </a:lnTo>
                <a:lnTo>
                  <a:pt x="662406" y="461771"/>
                </a:lnTo>
                <a:lnTo>
                  <a:pt x="721880" y="445388"/>
                </a:lnTo>
                <a:lnTo>
                  <a:pt x="779233" y="425830"/>
                </a:lnTo>
                <a:lnTo>
                  <a:pt x="834288" y="403225"/>
                </a:lnTo>
                <a:lnTo>
                  <a:pt x="886853" y="376935"/>
                </a:lnTo>
                <a:lnTo>
                  <a:pt x="936726" y="346963"/>
                </a:lnTo>
                <a:lnTo>
                  <a:pt x="983741" y="312800"/>
                </a:lnTo>
                <a:lnTo>
                  <a:pt x="1027696" y="274446"/>
                </a:lnTo>
                <a:lnTo>
                  <a:pt x="1066063" y="235457"/>
                </a:lnTo>
                <a:lnTo>
                  <a:pt x="1100937" y="195071"/>
                </a:lnTo>
                <a:lnTo>
                  <a:pt x="1132001" y="153288"/>
                </a:lnTo>
                <a:lnTo>
                  <a:pt x="1158951" y="110108"/>
                </a:lnTo>
                <a:lnTo>
                  <a:pt x="1181493" y="65277"/>
                </a:lnTo>
                <a:lnTo>
                  <a:pt x="1199299" y="18795"/>
                </a:lnTo>
                <a:lnTo>
                  <a:pt x="1204252" y="0"/>
                </a:lnTo>
                <a:close/>
              </a:path>
            </a:pathLst>
          </a:custGeom>
          <a:solidFill>
            <a:srgbClr val="1273AF"/>
          </a:solidFill>
        </p:spPr>
        <p:txBody>
          <a:bodyPr wrap="square" lIns="0" tIns="0" rIns="0" bIns="0" rtlCol="0"/>
          <a:lstStyle/>
          <a:p>
            <a:pPr algn="l" defTabSz="1763466" rtl="0">
              <a:defRPr/>
            </a:pPr>
            <a:endParaRPr lang="fr-MA" sz="3471"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6" name="Text 4"/>
          <p:cNvSpPr txBox="1"/>
          <p:nvPr/>
        </p:nvSpPr>
        <p:spPr>
          <a:xfrm>
            <a:off x="9752990" y="6486754"/>
            <a:ext cx="2149754" cy="1335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1E293B"/>
                </a:solidFill>
                <a:latin typeface="ui-monospace" pitchFamily="34" charset="0"/>
                <a:ea typeface="ui-monospace" pitchFamily="34" charset="-122"/>
                <a:cs typeface="ui-monospace" pitchFamily="34" charset="-120"/>
              </a:rPr>
              <a:t>Guide du Prompting - Slide 4/6</a:t>
            </a:r>
            <a:endParaRPr lang="en-US" sz="900" dirty="0"/>
          </a:p>
        </p:txBody>
      </p:sp>
      <p:sp>
        <p:nvSpPr>
          <p:cNvPr id="7" name="Text 5"/>
          <p:cNvSpPr txBox="1"/>
          <p:nvPr/>
        </p:nvSpPr>
        <p:spPr>
          <a:xfrm>
            <a:off x="476402" y="381305"/>
            <a:ext cx="11239805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700" b="1" kern="0" spc="-67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Techniques Avancées </a:t>
            </a:r>
            <a:r>
              <a:rPr lang="en-US" sz="2200" b="1" kern="0" spc="-67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(Partie 2)</a:t>
            </a:r>
            <a:endParaRPr lang="en-US" sz="2700" dirty="0"/>
          </a:p>
        </p:txBody>
      </p:sp>
      <p:sp>
        <p:nvSpPr>
          <p:cNvPr id="8" name="Shape 6"/>
          <p:cNvSpPr/>
          <p:nvPr/>
        </p:nvSpPr>
        <p:spPr>
          <a:xfrm>
            <a:off x="5810098" y="905256"/>
            <a:ext cx="571500" cy="38405"/>
          </a:xfrm>
          <a:prstGeom prst="roundRect">
            <a:avLst>
              <a:gd name="adj" fmla="val 1190470"/>
            </a:avLst>
          </a:prstGeom>
          <a:solidFill>
            <a:srgbClr val="0EA5E9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9" name="Text 7"/>
          <p:cNvSpPr txBox="1"/>
          <p:nvPr/>
        </p:nvSpPr>
        <p:spPr>
          <a:xfrm>
            <a:off x="514807" y="1057046"/>
            <a:ext cx="11163910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1E29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Stratégies structurées pour la résolution de problèmes complexes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71500" y="1705356"/>
            <a:ext cx="3495751" cy="4772254"/>
          </a:xfrm>
          <a:prstGeom prst="roundRect">
            <a:avLst>
              <a:gd name="adj" fmla="val 114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fr-MA"/>
          </a:p>
        </p:txBody>
      </p:sp>
      <p:sp>
        <p:nvSpPr>
          <p:cNvPr id="11" name="Shape 9"/>
          <p:cNvSpPr/>
          <p:nvPr/>
        </p:nvSpPr>
        <p:spPr>
          <a:xfrm>
            <a:off x="580644" y="1714500"/>
            <a:ext cx="3476549" cy="57607"/>
          </a:xfrm>
          <a:prstGeom prst="rect">
            <a:avLst/>
          </a:prstGeom>
          <a:solidFill>
            <a:srgbClr val="F59E0B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12" name="Shape 10"/>
          <p:cNvSpPr/>
          <p:nvPr/>
        </p:nvSpPr>
        <p:spPr>
          <a:xfrm>
            <a:off x="819302" y="1952244"/>
            <a:ext cx="571500" cy="571500"/>
          </a:xfrm>
          <a:prstGeom prst="ellipse">
            <a:avLst/>
          </a:prstGeom>
          <a:solidFill>
            <a:srgbClr val="FFFBEB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13" name="Image 0" descr="preencoded.png"/>
          <p:cNvPicPr>
            <a:picLocks noChangeAspect="1"/>
          </p:cNvPicPr>
          <p:nvPr/>
        </p:nvPicPr>
        <p:blipFill>
          <a:blip r:embed="rId3"/>
          <a:srcRect t="-45" b="-45"/>
          <a:stretch/>
        </p:blipFill>
        <p:spPr>
          <a:xfrm>
            <a:off x="976579" y="2124151"/>
            <a:ext cx="256946" cy="228600"/>
          </a:xfrm>
          <a:prstGeom prst="rect">
            <a:avLst/>
          </a:prstGeom>
        </p:spPr>
      </p:pic>
      <p:sp>
        <p:nvSpPr>
          <p:cNvPr id="14" name="Text 11"/>
          <p:cNvSpPr txBox="1"/>
          <p:nvPr/>
        </p:nvSpPr>
        <p:spPr>
          <a:xfrm>
            <a:off x="819302" y="2714854"/>
            <a:ext cx="3115361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Tree-of-Thought (ToT)</a:t>
            </a:r>
            <a:endParaRPr lang="en-US" sz="1500" dirty="0"/>
          </a:p>
        </p:txBody>
      </p:sp>
      <p:sp>
        <p:nvSpPr>
          <p:cNvPr id="15" name="Text 12"/>
          <p:cNvSpPr txBox="1"/>
          <p:nvPr/>
        </p:nvSpPr>
        <p:spPr>
          <a:xfrm>
            <a:off x="819302" y="3152851"/>
            <a:ext cx="735178" cy="124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42" dirty="0">
                <a:solidFill>
                  <a:srgbClr val="64748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DÉFINITION</a:t>
            </a:r>
            <a:endParaRPr lang="en-US" sz="1000" dirty="0"/>
          </a:p>
        </p:txBody>
      </p:sp>
      <p:sp>
        <p:nvSpPr>
          <p:cNvPr id="16" name="Text 13"/>
          <p:cNvSpPr txBox="1"/>
          <p:nvPr/>
        </p:nvSpPr>
        <p:spPr>
          <a:xfrm>
            <a:off x="819302" y="3341218"/>
            <a:ext cx="3076956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334155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Explorer plusieurs pistes de raisonnement en parallèle, les comparer et choisir la meilleure.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819302" y="4067251"/>
            <a:ext cx="1666951" cy="286207"/>
          </a:xfrm>
          <a:prstGeom prst="roundRect">
            <a:avLst>
              <a:gd name="adj" fmla="val 63898"/>
            </a:avLst>
          </a:prstGeom>
          <a:solidFill>
            <a:srgbClr val="FFF7ED"/>
          </a:solidFill>
          <a:ln w="12700">
            <a:solidFill>
              <a:srgbClr val="FFEDD5"/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18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923544" y="4144061"/>
            <a:ext cx="123444" cy="123444"/>
          </a:xfrm>
          <a:prstGeom prst="rect">
            <a:avLst/>
          </a:prstGeom>
        </p:spPr>
      </p:pic>
      <p:sp>
        <p:nvSpPr>
          <p:cNvPr id="19" name="Text 15"/>
          <p:cNvSpPr txBox="1"/>
          <p:nvPr/>
        </p:nvSpPr>
        <p:spPr>
          <a:xfrm>
            <a:off x="1123798" y="4067251"/>
            <a:ext cx="1314907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B4530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But : Créativité &amp; Choix</a:t>
            </a:r>
            <a:endParaRPr lang="en-US" sz="900" dirty="0"/>
          </a:p>
        </p:txBody>
      </p:sp>
      <p:sp>
        <p:nvSpPr>
          <p:cNvPr id="20" name="Shape 16"/>
          <p:cNvSpPr/>
          <p:nvPr/>
        </p:nvSpPr>
        <p:spPr>
          <a:xfrm>
            <a:off x="819302" y="5183734"/>
            <a:ext cx="3000146" cy="1047902"/>
          </a:xfrm>
          <a:prstGeom prst="roundRect">
            <a:avLst>
              <a:gd name="adj" fmla="val 6346"/>
            </a:avLst>
          </a:prstGeom>
          <a:solidFill>
            <a:srgbClr val="F8FAFC"/>
          </a:solidFill>
          <a:ln w="12700">
            <a:solidFill>
              <a:srgbClr val="F1F5F9"/>
            </a:solidFill>
            <a:prstDash val="solid"/>
          </a:ln>
        </p:spPr>
        <p:txBody>
          <a:bodyPr/>
          <a:lstStyle/>
          <a:p>
            <a:endParaRPr lang="fr-MA" sz="2400"/>
          </a:p>
        </p:txBody>
      </p:sp>
      <p:sp>
        <p:nvSpPr>
          <p:cNvPr id="21" name="Shape 17"/>
          <p:cNvSpPr/>
          <p:nvPr/>
        </p:nvSpPr>
        <p:spPr>
          <a:xfrm>
            <a:off x="819302" y="5183734"/>
            <a:ext cx="28346" cy="104790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 sz="2400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rcRect t="-80" b="-80"/>
          <a:stretch/>
        </p:blipFill>
        <p:spPr>
          <a:xfrm>
            <a:off x="990295" y="5364785"/>
            <a:ext cx="142646" cy="114300"/>
          </a:xfrm>
          <a:prstGeom prst="rect">
            <a:avLst/>
          </a:prstGeom>
        </p:spPr>
      </p:pic>
      <p:sp>
        <p:nvSpPr>
          <p:cNvPr id="23" name="Text 18"/>
          <p:cNvSpPr txBox="1"/>
          <p:nvPr/>
        </p:nvSpPr>
        <p:spPr>
          <a:xfrm>
            <a:off x="1209751" y="5336438"/>
            <a:ext cx="523951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D9770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Exemple</a:t>
            </a:r>
            <a:endParaRPr lang="en-US" sz="1050" dirty="0"/>
          </a:p>
        </p:txBody>
      </p:sp>
      <p:sp>
        <p:nvSpPr>
          <p:cNvPr id="24" name="Text 19"/>
          <p:cNvSpPr txBox="1"/>
          <p:nvPr/>
        </p:nvSpPr>
        <p:spPr>
          <a:xfrm>
            <a:off x="990295" y="5565038"/>
            <a:ext cx="2753258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i="1" dirty="0">
                <a:solidFill>
                  <a:srgbClr val="47556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"Propose 3 stratégies d'onboarding, compare leurs coûts et risques, puis recommande le meilleur plan."</a:t>
            </a:r>
            <a:endParaRPr lang="en-US" sz="1050" dirty="0"/>
          </a:p>
        </p:txBody>
      </p:sp>
      <p:sp>
        <p:nvSpPr>
          <p:cNvPr id="25" name="Shape 20"/>
          <p:cNvSpPr/>
          <p:nvPr/>
        </p:nvSpPr>
        <p:spPr>
          <a:xfrm>
            <a:off x="4349801" y="1705356"/>
            <a:ext cx="3495751" cy="4772254"/>
          </a:xfrm>
          <a:prstGeom prst="roundRect">
            <a:avLst>
              <a:gd name="adj" fmla="val 114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fr-MA"/>
          </a:p>
        </p:txBody>
      </p:sp>
      <p:sp>
        <p:nvSpPr>
          <p:cNvPr id="26" name="Shape 21"/>
          <p:cNvSpPr/>
          <p:nvPr/>
        </p:nvSpPr>
        <p:spPr>
          <a:xfrm>
            <a:off x="4358945" y="1714500"/>
            <a:ext cx="3476549" cy="57607"/>
          </a:xfrm>
          <a:prstGeom prst="rect">
            <a:avLst/>
          </a:prstGeom>
          <a:solidFill>
            <a:srgbClr val="E11D48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27" name="Shape 22"/>
          <p:cNvSpPr/>
          <p:nvPr/>
        </p:nvSpPr>
        <p:spPr>
          <a:xfrm>
            <a:off x="4597603" y="1952244"/>
            <a:ext cx="571500" cy="571500"/>
          </a:xfrm>
          <a:prstGeom prst="ellipse">
            <a:avLst/>
          </a:prstGeom>
          <a:solidFill>
            <a:srgbClr val="FFF1F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4768596" y="2124151"/>
            <a:ext cx="228600" cy="228600"/>
          </a:xfrm>
          <a:prstGeom prst="rect">
            <a:avLst/>
          </a:prstGeom>
        </p:spPr>
      </p:pic>
      <p:sp>
        <p:nvSpPr>
          <p:cNvPr id="29" name="Text 23"/>
          <p:cNvSpPr txBox="1"/>
          <p:nvPr/>
        </p:nvSpPr>
        <p:spPr>
          <a:xfrm>
            <a:off x="4597603" y="2714854"/>
            <a:ext cx="3115361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Iterative Prompting</a:t>
            </a:r>
            <a:endParaRPr lang="en-US" sz="1500" dirty="0"/>
          </a:p>
        </p:txBody>
      </p:sp>
      <p:sp>
        <p:nvSpPr>
          <p:cNvPr id="30" name="Text 24"/>
          <p:cNvSpPr txBox="1"/>
          <p:nvPr/>
        </p:nvSpPr>
        <p:spPr>
          <a:xfrm>
            <a:off x="4597603" y="3152851"/>
            <a:ext cx="735178" cy="124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42" dirty="0">
                <a:solidFill>
                  <a:srgbClr val="64748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DÉFINITION</a:t>
            </a:r>
            <a:endParaRPr lang="en-US" sz="1000" dirty="0"/>
          </a:p>
        </p:txBody>
      </p:sp>
      <p:sp>
        <p:nvSpPr>
          <p:cNvPr id="31" name="Text 25"/>
          <p:cNvSpPr txBox="1"/>
          <p:nvPr/>
        </p:nvSpPr>
        <p:spPr>
          <a:xfrm>
            <a:off x="4597603" y="3341218"/>
            <a:ext cx="3076956" cy="6199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334155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Découper une tâche complexe en une série de sous-prompts successifs pour valider chaque étape.</a:t>
            </a:r>
            <a:endParaRPr lang="en-US" sz="1100" dirty="0"/>
          </a:p>
        </p:txBody>
      </p:sp>
      <p:sp>
        <p:nvSpPr>
          <p:cNvPr id="32" name="Shape 26"/>
          <p:cNvSpPr/>
          <p:nvPr/>
        </p:nvSpPr>
        <p:spPr>
          <a:xfrm>
            <a:off x="4597603" y="4272991"/>
            <a:ext cx="1686154" cy="286207"/>
          </a:xfrm>
          <a:prstGeom prst="roundRect">
            <a:avLst>
              <a:gd name="adj" fmla="val 63898"/>
            </a:avLst>
          </a:prstGeom>
          <a:solidFill>
            <a:srgbClr val="FFF1F2"/>
          </a:solidFill>
          <a:ln w="12700">
            <a:solidFill>
              <a:srgbClr val="FFE4E6"/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33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4701845" y="4349801"/>
            <a:ext cx="123444" cy="123444"/>
          </a:xfrm>
          <a:prstGeom prst="rect">
            <a:avLst/>
          </a:prstGeom>
        </p:spPr>
      </p:pic>
      <p:sp>
        <p:nvSpPr>
          <p:cNvPr id="34" name="Text 27"/>
          <p:cNvSpPr txBox="1"/>
          <p:nvPr/>
        </p:nvSpPr>
        <p:spPr>
          <a:xfrm>
            <a:off x="4902098" y="4272991"/>
            <a:ext cx="1334110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BE123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But : Contrôle &amp; Qualité</a:t>
            </a:r>
            <a:endParaRPr lang="en-US" sz="900" dirty="0"/>
          </a:p>
        </p:txBody>
      </p:sp>
      <p:sp>
        <p:nvSpPr>
          <p:cNvPr id="35" name="Shape 28"/>
          <p:cNvSpPr/>
          <p:nvPr/>
        </p:nvSpPr>
        <p:spPr>
          <a:xfrm>
            <a:off x="4597603" y="5354726"/>
            <a:ext cx="3000146" cy="875995"/>
          </a:xfrm>
          <a:prstGeom prst="roundRect">
            <a:avLst>
              <a:gd name="adj" fmla="val 9077"/>
            </a:avLst>
          </a:prstGeom>
          <a:solidFill>
            <a:srgbClr val="F8FAFC"/>
          </a:solidFill>
          <a:ln w="12700">
            <a:solidFill>
              <a:srgbClr val="F1F5F9"/>
            </a:solidFill>
            <a:prstDash val="solid"/>
          </a:ln>
        </p:spPr>
        <p:txBody>
          <a:bodyPr/>
          <a:lstStyle/>
          <a:p>
            <a:endParaRPr lang="fr-MA" sz="2400"/>
          </a:p>
        </p:txBody>
      </p:sp>
      <p:sp>
        <p:nvSpPr>
          <p:cNvPr id="36" name="Shape 29"/>
          <p:cNvSpPr/>
          <p:nvPr/>
        </p:nvSpPr>
        <p:spPr>
          <a:xfrm>
            <a:off x="4597603" y="5354726"/>
            <a:ext cx="28346" cy="875995"/>
          </a:xfrm>
          <a:prstGeom prst="rect">
            <a:avLst/>
          </a:prstGeom>
          <a:solidFill>
            <a:srgbClr val="E11D48"/>
          </a:solidFill>
          <a:ln w="12700">
            <a:solidFill>
              <a:srgbClr val="E11D4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 sz="2400"/>
          </a:p>
        </p:txBody>
      </p:sp>
      <p:pic>
        <p:nvPicPr>
          <p:cNvPr id="37" name="Image 5" descr="preencoded.png"/>
          <p:cNvPicPr>
            <a:picLocks noChangeAspect="1"/>
          </p:cNvPicPr>
          <p:nvPr/>
        </p:nvPicPr>
        <p:blipFill>
          <a:blip r:embed="rId8"/>
          <a:srcRect t="-80" b="-80"/>
          <a:stretch/>
        </p:blipFill>
        <p:spPr>
          <a:xfrm>
            <a:off x="4768596" y="5535778"/>
            <a:ext cx="142646" cy="114300"/>
          </a:xfrm>
          <a:prstGeom prst="rect">
            <a:avLst/>
          </a:prstGeom>
        </p:spPr>
      </p:pic>
      <p:sp>
        <p:nvSpPr>
          <p:cNvPr id="38" name="Text 30"/>
          <p:cNvSpPr txBox="1"/>
          <p:nvPr/>
        </p:nvSpPr>
        <p:spPr>
          <a:xfrm>
            <a:off x="4988052" y="5506517"/>
            <a:ext cx="523951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E11D48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Exemple</a:t>
            </a:r>
            <a:endParaRPr lang="en-US" sz="1050" dirty="0"/>
          </a:p>
        </p:txBody>
      </p:sp>
      <p:sp>
        <p:nvSpPr>
          <p:cNvPr id="39" name="Text 31"/>
          <p:cNvSpPr txBox="1"/>
          <p:nvPr/>
        </p:nvSpPr>
        <p:spPr>
          <a:xfrm>
            <a:off x="4768596" y="5735117"/>
            <a:ext cx="2753258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i="1" dirty="0">
                <a:solidFill>
                  <a:srgbClr val="47556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"Étape 1 : Valide les objectifs de l'atelier. Étape 2 (après réponse) : Propose l'agenda détaillé."</a:t>
            </a:r>
            <a:endParaRPr lang="en-US" sz="1050" dirty="0"/>
          </a:p>
        </p:txBody>
      </p:sp>
      <p:sp>
        <p:nvSpPr>
          <p:cNvPr id="40" name="Shape 32"/>
          <p:cNvSpPr/>
          <p:nvPr/>
        </p:nvSpPr>
        <p:spPr>
          <a:xfrm>
            <a:off x="8128102" y="1705356"/>
            <a:ext cx="3495751" cy="4772254"/>
          </a:xfrm>
          <a:prstGeom prst="roundRect">
            <a:avLst>
              <a:gd name="adj" fmla="val 114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fr-MA"/>
          </a:p>
        </p:txBody>
      </p:sp>
      <p:sp>
        <p:nvSpPr>
          <p:cNvPr id="41" name="Shape 33"/>
          <p:cNvSpPr/>
          <p:nvPr/>
        </p:nvSpPr>
        <p:spPr>
          <a:xfrm>
            <a:off x="8137246" y="1714500"/>
            <a:ext cx="3476549" cy="57607"/>
          </a:xfrm>
          <a:prstGeom prst="rect">
            <a:avLst/>
          </a:prstGeom>
          <a:solidFill>
            <a:srgbClr val="8B5CF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42" name="Shape 34"/>
          <p:cNvSpPr/>
          <p:nvPr/>
        </p:nvSpPr>
        <p:spPr>
          <a:xfrm>
            <a:off x="8375904" y="1952244"/>
            <a:ext cx="571500" cy="571500"/>
          </a:xfrm>
          <a:prstGeom prst="ellipse">
            <a:avLst/>
          </a:prstGeom>
          <a:solidFill>
            <a:srgbClr val="F5F3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43" name="Image 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8546897" y="2124151"/>
            <a:ext cx="228600" cy="228600"/>
          </a:xfrm>
          <a:prstGeom prst="rect">
            <a:avLst/>
          </a:prstGeom>
        </p:spPr>
      </p:pic>
      <p:sp>
        <p:nvSpPr>
          <p:cNvPr id="44" name="Text 35"/>
          <p:cNvSpPr txBox="1"/>
          <p:nvPr/>
        </p:nvSpPr>
        <p:spPr>
          <a:xfrm>
            <a:off x="8375904" y="2714854"/>
            <a:ext cx="3115361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ReAct (Reason + Act)</a:t>
            </a:r>
            <a:endParaRPr lang="en-US" sz="1500" dirty="0"/>
          </a:p>
        </p:txBody>
      </p:sp>
      <p:sp>
        <p:nvSpPr>
          <p:cNvPr id="45" name="Text 36"/>
          <p:cNvSpPr txBox="1"/>
          <p:nvPr/>
        </p:nvSpPr>
        <p:spPr>
          <a:xfrm>
            <a:off x="8375904" y="3152851"/>
            <a:ext cx="735178" cy="124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42" dirty="0">
                <a:solidFill>
                  <a:srgbClr val="64748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DÉFINITION</a:t>
            </a:r>
            <a:endParaRPr lang="en-US" sz="1000" dirty="0"/>
          </a:p>
        </p:txBody>
      </p:sp>
      <p:sp>
        <p:nvSpPr>
          <p:cNvPr id="46" name="Text 37"/>
          <p:cNvSpPr txBox="1"/>
          <p:nvPr/>
        </p:nvSpPr>
        <p:spPr>
          <a:xfrm>
            <a:off x="8375904" y="3341218"/>
            <a:ext cx="3076956" cy="6199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334155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Alterner raisonnement interne et actions externes (recherche, outils) pour fiabiliser la réponse.</a:t>
            </a:r>
            <a:endParaRPr lang="en-US" sz="1100" dirty="0"/>
          </a:p>
        </p:txBody>
      </p:sp>
      <p:sp>
        <p:nvSpPr>
          <p:cNvPr id="47" name="Shape 38"/>
          <p:cNvSpPr/>
          <p:nvPr/>
        </p:nvSpPr>
        <p:spPr>
          <a:xfrm>
            <a:off x="8375904" y="4272991"/>
            <a:ext cx="1714500" cy="286207"/>
          </a:xfrm>
          <a:prstGeom prst="roundRect">
            <a:avLst>
              <a:gd name="adj" fmla="val 63898"/>
            </a:avLst>
          </a:prstGeom>
          <a:solidFill>
            <a:srgbClr val="F5F3FF"/>
          </a:solidFill>
          <a:ln w="12700">
            <a:solidFill>
              <a:srgbClr val="EDE9FE"/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48" name="Image 7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8480146" y="4349801"/>
            <a:ext cx="123444" cy="123444"/>
          </a:xfrm>
          <a:prstGeom prst="rect">
            <a:avLst/>
          </a:prstGeom>
        </p:spPr>
      </p:pic>
      <p:sp>
        <p:nvSpPr>
          <p:cNvPr id="49" name="Text 39"/>
          <p:cNvSpPr txBox="1"/>
          <p:nvPr/>
        </p:nvSpPr>
        <p:spPr>
          <a:xfrm>
            <a:off x="8680399" y="4272991"/>
            <a:ext cx="1362456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6D28D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But : Fiabilité &amp; Preuves</a:t>
            </a:r>
            <a:endParaRPr lang="en-US" sz="900" dirty="0"/>
          </a:p>
        </p:txBody>
      </p:sp>
      <p:sp>
        <p:nvSpPr>
          <p:cNvPr id="50" name="Shape 40"/>
          <p:cNvSpPr/>
          <p:nvPr/>
        </p:nvSpPr>
        <p:spPr>
          <a:xfrm>
            <a:off x="8375904" y="5183734"/>
            <a:ext cx="3000146" cy="1047902"/>
          </a:xfrm>
          <a:prstGeom prst="roundRect">
            <a:avLst>
              <a:gd name="adj" fmla="val 6346"/>
            </a:avLst>
          </a:prstGeom>
          <a:solidFill>
            <a:srgbClr val="F8FAFC"/>
          </a:solidFill>
          <a:ln w="12700">
            <a:solidFill>
              <a:srgbClr val="F1F5F9"/>
            </a:solidFill>
            <a:prstDash val="solid"/>
          </a:ln>
        </p:spPr>
        <p:txBody>
          <a:bodyPr/>
          <a:lstStyle/>
          <a:p>
            <a:endParaRPr lang="fr-MA" sz="2400"/>
          </a:p>
        </p:txBody>
      </p:sp>
      <p:sp>
        <p:nvSpPr>
          <p:cNvPr id="51" name="Shape 41"/>
          <p:cNvSpPr/>
          <p:nvPr/>
        </p:nvSpPr>
        <p:spPr>
          <a:xfrm>
            <a:off x="8375904" y="5183734"/>
            <a:ext cx="28346" cy="1047902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 sz="2400"/>
          </a:p>
        </p:txBody>
      </p:sp>
      <p:pic>
        <p:nvPicPr>
          <p:cNvPr id="52" name="Image 8" descr="preencoded.png"/>
          <p:cNvPicPr>
            <a:picLocks noChangeAspect="1"/>
          </p:cNvPicPr>
          <p:nvPr/>
        </p:nvPicPr>
        <p:blipFill>
          <a:blip r:embed="rId11"/>
          <a:srcRect t="-80" b="-80"/>
          <a:stretch/>
        </p:blipFill>
        <p:spPr>
          <a:xfrm>
            <a:off x="8546897" y="5364785"/>
            <a:ext cx="142646" cy="114300"/>
          </a:xfrm>
          <a:prstGeom prst="rect">
            <a:avLst/>
          </a:prstGeom>
        </p:spPr>
      </p:pic>
      <p:sp>
        <p:nvSpPr>
          <p:cNvPr id="53" name="Text 42"/>
          <p:cNvSpPr txBox="1"/>
          <p:nvPr/>
        </p:nvSpPr>
        <p:spPr>
          <a:xfrm>
            <a:off x="8766353" y="5336438"/>
            <a:ext cx="523951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7C3AED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Exemple</a:t>
            </a:r>
            <a:endParaRPr lang="en-US" sz="1050" dirty="0"/>
          </a:p>
        </p:txBody>
      </p:sp>
      <p:sp>
        <p:nvSpPr>
          <p:cNvPr id="54" name="Text 43"/>
          <p:cNvSpPr txBox="1"/>
          <p:nvPr/>
        </p:nvSpPr>
        <p:spPr>
          <a:xfrm>
            <a:off x="8546897" y="5565038"/>
            <a:ext cx="2753258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i="1" dirty="0">
                <a:solidFill>
                  <a:srgbClr val="47556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"Recherche les tendances RH 2025, cite explicitement tes sources, puis synthétise en 5 points clés."</a:t>
            </a:r>
            <a:endParaRPr lang="en-US" sz="1050" dirty="0"/>
          </a:p>
        </p:txBody>
      </p:sp>
      <p:pic>
        <p:nvPicPr>
          <p:cNvPr id="62" name="object 8">
            <a:extLst>
              <a:ext uri="{FF2B5EF4-FFF2-40B4-BE49-F238E27FC236}">
                <a16:creationId xmlns:a16="http://schemas.microsoft.com/office/drawing/2014/main" id="{A3053626-716C-8912-CC70-E511B9E7AF56}"/>
              </a:ext>
            </a:extLst>
          </p:cNvPr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0691566" y="281067"/>
            <a:ext cx="991722" cy="92010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object 2">
            <a:extLst>
              <a:ext uri="{FF2B5EF4-FFF2-40B4-BE49-F238E27FC236}">
                <a16:creationId xmlns:a16="http://schemas.microsoft.com/office/drawing/2014/main" id="{692012AE-E028-120C-E8AF-DCE739E119B3}"/>
              </a:ext>
            </a:extLst>
          </p:cNvPr>
          <p:cNvSpPr/>
          <p:nvPr/>
        </p:nvSpPr>
        <p:spPr>
          <a:xfrm>
            <a:off x="-10158" y="0"/>
            <a:ext cx="12191999" cy="6865614"/>
          </a:xfrm>
          <a:custGeom>
            <a:avLst/>
            <a:gdLst/>
            <a:ahLst/>
            <a:cxnLst/>
            <a:rect l="l" t="t" r="r" b="b"/>
            <a:pathLst>
              <a:path w="9458325" h="5334000">
                <a:moveTo>
                  <a:pt x="0" y="5333999"/>
                </a:moveTo>
                <a:lnTo>
                  <a:pt x="9458166" y="5334000"/>
                </a:lnTo>
                <a:lnTo>
                  <a:pt x="9458166" y="0"/>
                </a:lnTo>
                <a:lnTo>
                  <a:pt x="0" y="0"/>
                </a:lnTo>
                <a:lnTo>
                  <a:pt x="0" y="5333999"/>
                </a:lnTo>
                <a:close/>
              </a:path>
            </a:pathLst>
          </a:custGeom>
          <a:solidFill>
            <a:srgbClr val="F4F0EA"/>
          </a:solidFill>
        </p:spPr>
        <p:txBody>
          <a:bodyPr wrap="square" lIns="0" tIns="0" rIns="0" bIns="0" rtlCol="0"/>
          <a:lstStyle/>
          <a:p>
            <a:pPr algn="l" defTabSz="1763466" rtl="0">
              <a:defRPr/>
            </a:pPr>
            <a:endParaRPr lang="fr-MA" sz="3471"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3" name="object 3">
            <a:extLst>
              <a:ext uri="{FF2B5EF4-FFF2-40B4-BE49-F238E27FC236}">
                <a16:creationId xmlns:a16="http://schemas.microsoft.com/office/drawing/2014/main" id="{64A9EFF4-B46C-B5A0-CAAF-69E5FDDD4786}"/>
              </a:ext>
            </a:extLst>
          </p:cNvPr>
          <p:cNvSpPr/>
          <p:nvPr/>
        </p:nvSpPr>
        <p:spPr>
          <a:xfrm>
            <a:off x="0" y="-3017"/>
            <a:ext cx="1554315" cy="783007"/>
          </a:xfrm>
          <a:custGeom>
            <a:avLst/>
            <a:gdLst/>
            <a:ahLst/>
            <a:cxnLst/>
            <a:rect l="l" t="t" r="r" b="b"/>
            <a:pathLst>
              <a:path w="1204595" h="608330">
                <a:moveTo>
                  <a:pt x="1204252" y="0"/>
                </a:moveTo>
                <a:lnTo>
                  <a:pt x="0" y="0"/>
                </a:lnTo>
                <a:lnTo>
                  <a:pt x="0" y="607980"/>
                </a:lnTo>
                <a:lnTo>
                  <a:pt x="51596" y="588263"/>
                </a:lnTo>
                <a:lnTo>
                  <a:pt x="105854" y="570738"/>
                </a:lnTo>
                <a:lnTo>
                  <a:pt x="166230" y="554101"/>
                </a:lnTo>
                <a:lnTo>
                  <a:pt x="227291" y="539876"/>
                </a:lnTo>
                <a:lnTo>
                  <a:pt x="288899" y="527430"/>
                </a:lnTo>
                <a:lnTo>
                  <a:pt x="350913" y="516381"/>
                </a:lnTo>
                <a:lnTo>
                  <a:pt x="537883" y="486917"/>
                </a:lnTo>
                <a:lnTo>
                  <a:pt x="601014" y="475614"/>
                </a:lnTo>
                <a:lnTo>
                  <a:pt x="662406" y="461771"/>
                </a:lnTo>
                <a:lnTo>
                  <a:pt x="721880" y="445388"/>
                </a:lnTo>
                <a:lnTo>
                  <a:pt x="779233" y="425830"/>
                </a:lnTo>
                <a:lnTo>
                  <a:pt x="834288" y="403225"/>
                </a:lnTo>
                <a:lnTo>
                  <a:pt x="886853" y="376935"/>
                </a:lnTo>
                <a:lnTo>
                  <a:pt x="936726" y="346963"/>
                </a:lnTo>
                <a:lnTo>
                  <a:pt x="983741" y="312800"/>
                </a:lnTo>
                <a:lnTo>
                  <a:pt x="1027696" y="274446"/>
                </a:lnTo>
                <a:lnTo>
                  <a:pt x="1066063" y="235457"/>
                </a:lnTo>
                <a:lnTo>
                  <a:pt x="1100937" y="195071"/>
                </a:lnTo>
                <a:lnTo>
                  <a:pt x="1132001" y="153288"/>
                </a:lnTo>
                <a:lnTo>
                  <a:pt x="1158951" y="110108"/>
                </a:lnTo>
                <a:lnTo>
                  <a:pt x="1181493" y="65277"/>
                </a:lnTo>
                <a:lnTo>
                  <a:pt x="1199299" y="18795"/>
                </a:lnTo>
                <a:lnTo>
                  <a:pt x="1204252" y="0"/>
                </a:lnTo>
                <a:close/>
              </a:path>
            </a:pathLst>
          </a:custGeom>
          <a:solidFill>
            <a:srgbClr val="1273AF"/>
          </a:solidFill>
        </p:spPr>
        <p:txBody>
          <a:bodyPr wrap="square" lIns="0" tIns="0" rIns="0" bIns="0" rtlCol="0"/>
          <a:lstStyle/>
          <a:p>
            <a:pPr algn="l" defTabSz="1763466" rtl="0">
              <a:defRPr/>
            </a:pPr>
            <a:endParaRPr lang="fr-MA" sz="3471"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6" name="Text 4"/>
          <p:cNvSpPr txBox="1"/>
          <p:nvPr/>
        </p:nvSpPr>
        <p:spPr>
          <a:xfrm>
            <a:off x="10260482" y="6486754"/>
            <a:ext cx="1848002" cy="1335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1E29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Guide du Prompting - Slide 5/6</a:t>
            </a:r>
            <a:endParaRPr lang="en-US" sz="900" dirty="0"/>
          </a:p>
        </p:txBody>
      </p:sp>
      <p:sp>
        <p:nvSpPr>
          <p:cNvPr id="9" name="Text 7"/>
          <p:cNvSpPr txBox="1"/>
          <p:nvPr/>
        </p:nvSpPr>
        <p:spPr>
          <a:xfrm>
            <a:off x="1410919" y="394310"/>
            <a:ext cx="6077102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5 Erreurs à Éviter</a:t>
            </a:r>
            <a:endParaRPr lang="en-US" sz="2700" dirty="0"/>
          </a:p>
        </p:txBody>
      </p:sp>
      <p:sp>
        <p:nvSpPr>
          <p:cNvPr id="10" name="Text 8"/>
          <p:cNvSpPr txBox="1"/>
          <p:nvPr/>
        </p:nvSpPr>
        <p:spPr>
          <a:xfrm>
            <a:off x="1367028" y="751180"/>
            <a:ext cx="6572707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Comparatif des mauvaises et bonnes pratiques de prompting</a:t>
            </a:r>
            <a:endParaRPr lang="en-US" sz="1500" dirty="0"/>
          </a:p>
        </p:txBody>
      </p:sp>
      <p:sp>
        <p:nvSpPr>
          <p:cNvPr id="11" name="Text 9"/>
          <p:cNvSpPr txBox="1"/>
          <p:nvPr/>
        </p:nvSpPr>
        <p:spPr>
          <a:xfrm>
            <a:off x="8785352" y="629107"/>
            <a:ext cx="533095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À éviter</a:t>
            </a:r>
            <a:endParaRPr lang="en-US" sz="1000" dirty="0"/>
          </a:p>
        </p:txBody>
      </p:sp>
      <p:sp>
        <p:nvSpPr>
          <p:cNvPr id="12" name="Text 10"/>
          <p:cNvSpPr txBox="1"/>
          <p:nvPr/>
        </p:nvSpPr>
        <p:spPr>
          <a:xfrm>
            <a:off x="9575394" y="629107"/>
            <a:ext cx="70317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À préférer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8595157" y="666598"/>
            <a:ext cx="114300" cy="114300"/>
          </a:xfrm>
          <a:prstGeom prst="ellipse">
            <a:avLst/>
          </a:prstGeom>
          <a:solidFill>
            <a:srgbClr val="EF4444">
              <a:alpha val="7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14" name="Shape 12"/>
          <p:cNvSpPr/>
          <p:nvPr/>
        </p:nvSpPr>
        <p:spPr>
          <a:xfrm>
            <a:off x="9384284" y="666598"/>
            <a:ext cx="114300" cy="114300"/>
          </a:xfrm>
          <a:prstGeom prst="ellipse">
            <a:avLst/>
          </a:prstGeom>
          <a:solidFill>
            <a:srgbClr val="10B981">
              <a:alpha val="7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15" name="Shape 13"/>
          <p:cNvSpPr/>
          <p:nvPr/>
        </p:nvSpPr>
        <p:spPr>
          <a:xfrm>
            <a:off x="571500" y="1514246"/>
            <a:ext cx="3524098" cy="2029054"/>
          </a:xfrm>
          <a:prstGeom prst="roundRect">
            <a:avLst>
              <a:gd name="adj" fmla="val 2539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MA"/>
          </a:p>
        </p:txBody>
      </p:sp>
      <p:sp>
        <p:nvSpPr>
          <p:cNvPr id="16" name="Shape 14"/>
          <p:cNvSpPr/>
          <p:nvPr/>
        </p:nvSpPr>
        <p:spPr>
          <a:xfrm>
            <a:off x="733349" y="1676095"/>
            <a:ext cx="228600" cy="228600"/>
          </a:xfrm>
          <a:prstGeom prst="ellipse">
            <a:avLst/>
          </a:prstGeom>
          <a:solidFill>
            <a:srgbClr val="F1F5F9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17" name="Text 15"/>
          <p:cNvSpPr txBox="1"/>
          <p:nvPr/>
        </p:nvSpPr>
        <p:spPr>
          <a:xfrm>
            <a:off x="812902" y="1698955"/>
            <a:ext cx="152705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47556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</a:t>
            </a:r>
            <a:endParaRPr lang="en-US" sz="900" dirty="0"/>
          </a:p>
        </p:txBody>
      </p:sp>
      <p:sp>
        <p:nvSpPr>
          <p:cNvPr id="18" name="Text 16"/>
          <p:cNvSpPr txBox="1"/>
          <p:nvPr/>
        </p:nvSpPr>
        <p:spPr>
          <a:xfrm>
            <a:off x="1057046" y="1682496"/>
            <a:ext cx="149047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33415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Questions vagues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334256" y="1514246"/>
            <a:ext cx="3524098" cy="2029054"/>
          </a:xfrm>
          <a:prstGeom prst="roundRect">
            <a:avLst>
              <a:gd name="adj" fmla="val 2539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MA"/>
          </a:p>
        </p:txBody>
      </p:sp>
      <p:sp>
        <p:nvSpPr>
          <p:cNvPr id="20" name="Shape 18"/>
          <p:cNvSpPr/>
          <p:nvPr/>
        </p:nvSpPr>
        <p:spPr>
          <a:xfrm>
            <a:off x="4496105" y="1676095"/>
            <a:ext cx="228600" cy="228600"/>
          </a:xfrm>
          <a:prstGeom prst="ellipse">
            <a:avLst/>
          </a:prstGeom>
          <a:solidFill>
            <a:srgbClr val="F1F5F9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21" name="Text 19"/>
          <p:cNvSpPr txBox="1"/>
          <p:nvPr/>
        </p:nvSpPr>
        <p:spPr>
          <a:xfrm>
            <a:off x="4574743" y="1698955"/>
            <a:ext cx="152705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47556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2</a:t>
            </a:r>
            <a:endParaRPr lang="en-US" sz="900" dirty="0"/>
          </a:p>
        </p:txBody>
      </p:sp>
      <p:sp>
        <p:nvSpPr>
          <p:cNvPr id="22" name="Text 20"/>
          <p:cNvSpPr txBox="1"/>
          <p:nvPr/>
        </p:nvSpPr>
        <p:spPr>
          <a:xfrm>
            <a:off x="4819802" y="1682496"/>
            <a:ext cx="170078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33415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Oublier l'utilisateur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8096098" y="1514246"/>
            <a:ext cx="3524098" cy="2029054"/>
          </a:xfrm>
          <a:prstGeom prst="roundRect">
            <a:avLst>
              <a:gd name="adj" fmla="val 2539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MA"/>
          </a:p>
        </p:txBody>
      </p:sp>
      <p:sp>
        <p:nvSpPr>
          <p:cNvPr id="24" name="Shape 22"/>
          <p:cNvSpPr/>
          <p:nvPr/>
        </p:nvSpPr>
        <p:spPr>
          <a:xfrm>
            <a:off x="8257946" y="1676095"/>
            <a:ext cx="228600" cy="228600"/>
          </a:xfrm>
          <a:prstGeom prst="ellipse">
            <a:avLst/>
          </a:prstGeom>
          <a:solidFill>
            <a:srgbClr val="F1F5F9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25" name="Text 23"/>
          <p:cNvSpPr txBox="1"/>
          <p:nvPr/>
        </p:nvSpPr>
        <p:spPr>
          <a:xfrm>
            <a:off x="8337499" y="1698955"/>
            <a:ext cx="152705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47556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3</a:t>
            </a:r>
            <a:endParaRPr lang="en-US" sz="900" dirty="0"/>
          </a:p>
        </p:txBody>
      </p:sp>
      <p:sp>
        <p:nvSpPr>
          <p:cNvPr id="26" name="Text 24"/>
          <p:cNvSpPr txBox="1"/>
          <p:nvPr/>
        </p:nvSpPr>
        <p:spPr>
          <a:xfrm>
            <a:off x="8581644" y="1682496"/>
            <a:ext cx="185897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33415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Faire des hypothèses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2456078" y="3872484"/>
            <a:ext cx="3524098" cy="2200046"/>
          </a:xfrm>
          <a:prstGeom prst="roundRect">
            <a:avLst>
              <a:gd name="adj" fmla="val 2159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MA"/>
          </a:p>
        </p:txBody>
      </p:sp>
      <p:sp>
        <p:nvSpPr>
          <p:cNvPr id="28" name="Shape 26"/>
          <p:cNvSpPr/>
          <p:nvPr/>
        </p:nvSpPr>
        <p:spPr>
          <a:xfrm>
            <a:off x="2617927" y="4034333"/>
            <a:ext cx="228600" cy="228600"/>
          </a:xfrm>
          <a:prstGeom prst="ellipse">
            <a:avLst/>
          </a:prstGeom>
          <a:solidFill>
            <a:srgbClr val="F1F5F9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29" name="Text 27"/>
          <p:cNvSpPr txBox="1"/>
          <p:nvPr/>
        </p:nvSpPr>
        <p:spPr>
          <a:xfrm>
            <a:off x="2697480" y="4057193"/>
            <a:ext cx="152705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47556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4</a:t>
            </a:r>
            <a:endParaRPr lang="en-US" sz="900" dirty="0"/>
          </a:p>
        </p:txBody>
      </p:sp>
      <p:sp>
        <p:nvSpPr>
          <p:cNvPr id="30" name="Text 28"/>
          <p:cNvSpPr txBox="1"/>
          <p:nvPr/>
        </p:nvSpPr>
        <p:spPr>
          <a:xfrm>
            <a:off x="2941625" y="4039819"/>
            <a:ext cx="157642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33415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Trop de questions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6215177" y="3872484"/>
            <a:ext cx="3524098" cy="2200046"/>
          </a:xfrm>
          <a:prstGeom prst="roundRect">
            <a:avLst>
              <a:gd name="adj" fmla="val 2159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MA"/>
          </a:p>
        </p:txBody>
      </p:sp>
      <p:sp>
        <p:nvSpPr>
          <p:cNvPr id="32" name="Shape 30"/>
          <p:cNvSpPr/>
          <p:nvPr/>
        </p:nvSpPr>
        <p:spPr>
          <a:xfrm>
            <a:off x="6377026" y="4034333"/>
            <a:ext cx="228600" cy="228600"/>
          </a:xfrm>
          <a:prstGeom prst="ellipse">
            <a:avLst/>
          </a:prstGeom>
          <a:solidFill>
            <a:srgbClr val="F1F5F9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33" name="Text 31"/>
          <p:cNvSpPr txBox="1"/>
          <p:nvPr/>
        </p:nvSpPr>
        <p:spPr>
          <a:xfrm>
            <a:off x="6456578" y="4057193"/>
            <a:ext cx="152705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47556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5</a:t>
            </a:r>
            <a:endParaRPr lang="en-US" sz="900" dirty="0"/>
          </a:p>
        </p:txBody>
      </p:sp>
      <p:sp>
        <p:nvSpPr>
          <p:cNvPr id="34" name="Text 32"/>
          <p:cNvSpPr txBox="1"/>
          <p:nvPr/>
        </p:nvSpPr>
        <p:spPr>
          <a:xfrm>
            <a:off x="6700723" y="4039819"/>
            <a:ext cx="204459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33415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Formulations orientées</a:t>
            </a:r>
            <a:endParaRPr lang="en-US" sz="1100" dirty="0"/>
          </a:p>
        </p:txBody>
      </p:sp>
      <p:pic>
        <p:nvPicPr>
          <p:cNvPr id="35" name="Image 0" descr="preencoded.png"/>
          <p:cNvPicPr>
            <a:picLocks noChangeAspect="1"/>
          </p:cNvPicPr>
          <p:nvPr/>
        </p:nvPicPr>
        <p:blipFill>
          <a:blip r:embed="rId3"/>
          <a:srcRect l="-1358" r="-1358"/>
          <a:stretch/>
        </p:blipFill>
        <p:spPr>
          <a:xfrm>
            <a:off x="2286000" y="2649017"/>
            <a:ext cx="95098" cy="123444"/>
          </a:xfrm>
          <a:prstGeom prst="rect">
            <a:avLst/>
          </a:prstGeom>
        </p:spPr>
      </p:pic>
      <p:pic>
        <p:nvPicPr>
          <p:cNvPr id="36" name="Image 1" descr="preencoded.png"/>
          <p:cNvPicPr>
            <a:picLocks noChangeAspect="1"/>
          </p:cNvPicPr>
          <p:nvPr/>
        </p:nvPicPr>
        <p:blipFill>
          <a:blip r:embed="rId3"/>
          <a:srcRect l="-1358" r="-1358"/>
          <a:stretch/>
        </p:blipFill>
        <p:spPr>
          <a:xfrm>
            <a:off x="6048756" y="2649017"/>
            <a:ext cx="95098" cy="123444"/>
          </a:xfrm>
          <a:prstGeom prst="rect">
            <a:avLst/>
          </a:prstGeom>
        </p:spPr>
      </p:pic>
      <p:pic>
        <p:nvPicPr>
          <p:cNvPr id="37" name="Image 2" descr="preencoded.png"/>
          <p:cNvPicPr>
            <a:picLocks noChangeAspect="1"/>
          </p:cNvPicPr>
          <p:nvPr/>
        </p:nvPicPr>
        <p:blipFill>
          <a:blip r:embed="rId3"/>
          <a:srcRect l="-1358" r="-1358"/>
          <a:stretch/>
        </p:blipFill>
        <p:spPr>
          <a:xfrm>
            <a:off x="9810598" y="2649017"/>
            <a:ext cx="95098" cy="123444"/>
          </a:xfrm>
          <a:prstGeom prst="rect">
            <a:avLst/>
          </a:prstGeom>
        </p:spPr>
      </p:pic>
      <p:pic>
        <p:nvPicPr>
          <p:cNvPr id="38" name="Image 3" descr="preencoded.png"/>
          <p:cNvPicPr>
            <a:picLocks noChangeAspect="1"/>
          </p:cNvPicPr>
          <p:nvPr/>
        </p:nvPicPr>
        <p:blipFill>
          <a:blip r:embed="rId3"/>
          <a:srcRect l="-1358" r="-1358"/>
          <a:stretch/>
        </p:blipFill>
        <p:spPr>
          <a:xfrm>
            <a:off x="4168750" y="5177333"/>
            <a:ext cx="95098" cy="123444"/>
          </a:xfrm>
          <a:prstGeom prst="rect">
            <a:avLst/>
          </a:prstGeom>
        </p:spPr>
      </p:pic>
      <p:pic>
        <p:nvPicPr>
          <p:cNvPr id="39" name="Image 4" descr="preencoded.png"/>
          <p:cNvPicPr>
            <a:picLocks noChangeAspect="1"/>
          </p:cNvPicPr>
          <p:nvPr/>
        </p:nvPicPr>
        <p:blipFill>
          <a:blip r:embed="rId3"/>
          <a:srcRect l="-1358" r="-1358"/>
          <a:stretch/>
        </p:blipFill>
        <p:spPr>
          <a:xfrm>
            <a:off x="7927848" y="5177333"/>
            <a:ext cx="95098" cy="123444"/>
          </a:xfrm>
          <a:prstGeom prst="rect">
            <a:avLst/>
          </a:prstGeom>
        </p:spPr>
      </p:pic>
      <p:sp>
        <p:nvSpPr>
          <p:cNvPr id="40" name="Shape 33"/>
          <p:cNvSpPr/>
          <p:nvPr/>
        </p:nvSpPr>
        <p:spPr>
          <a:xfrm>
            <a:off x="733349" y="2018995"/>
            <a:ext cx="3200400" cy="571500"/>
          </a:xfrm>
          <a:prstGeom prst="roundRect">
            <a:avLst>
              <a:gd name="adj" fmla="val 16000"/>
            </a:avLst>
          </a:prstGeom>
          <a:solidFill>
            <a:srgbClr val="FEF2F2"/>
          </a:solidFill>
          <a:ln/>
        </p:spPr>
        <p:txBody>
          <a:bodyPr/>
          <a:lstStyle/>
          <a:p>
            <a:endParaRPr lang="fr-MA"/>
          </a:p>
        </p:txBody>
      </p:sp>
      <p:sp>
        <p:nvSpPr>
          <p:cNvPr id="41" name="Shape 34"/>
          <p:cNvSpPr/>
          <p:nvPr/>
        </p:nvSpPr>
        <p:spPr>
          <a:xfrm>
            <a:off x="733349" y="2018995"/>
            <a:ext cx="28346" cy="57150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42" name="Text 35"/>
          <p:cNvSpPr txBox="1"/>
          <p:nvPr/>
        </p:nvSpPr>
        <p:spPr>
          <a:xfrm>
            <a:off x="857707" y="2143354"/>
            <a:ext cx="509321" cy="124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DC262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À ÉVITER</a:t>
            </a:r>
            <a:endParaRPr lang="en-US" sz="800" dirty="0"/>
          </a:p>
        </p:txBody>
      </p:sp>
      <p:pic>
        <p:nvPicPr>
          <p:cNvPr id="43" name="Image 5" descr="preencoded.png"/>
          <p:cNvPicPr>
            <a:picLocks noChangeAspect="1"/>
          </p:cNvPicPr>
          <p:nvPr/>
        </p:nvPicPr>
        <p:blipFill>
          <a:blip r:embed="rId4">
            <a:alphaModFix amt="60000"/>
          </a:blip>
          <a:srcRect l="-1358" r="-1358"/>
          <a:stretch/>
        </p:blipFill>
        <p:spPr>
          <a:xfrm>
            <a:off x="3743554" y="2115007"/>
            <a:ext cx="95098" cy="123444"/>
          </a:xfrm>
          <a:prstGeom prst="rect">
            <a:avLst/>
          </a:prstGeom>
        </p:spPr>
      </p:pic>
      <p:sp>
        <p:nvSpPr>
          <p:cNvPr id="44" name="Text 36"/>
          <p:cNvSpPr txBox="1"/>
          <p:nvPr/>
        </p:nvSpPr>
        <p:spPr>
          <a:xfrm>
            <a:off x="857707" y="2319833"/>
            <a:ext cx="3096158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91B1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« Pensez-vous que notre site est bon ? »</a:t>
            </a:r>
            <a:endParaRPr lang="en-US" sz="900" dirty="0"/>
          </a:p>
        </p:txBody>
      </p:sp>
      <p:sp>
        <p:nvSpPr>
          <p:cNvPr id="45" name="Shape 37"/>
          <p:cNvSpPr/>
          <p:nvPr/>
        </p:nvSpPr>
        <p:spPr>
          <a:xfrm>
            <a:off x="733349" y="2844698"/>
            <a:ext cx="3200400" cy="533095"/>
          </a:xfrm>
          <a:prstGeom prst="roundRect">
            <a:avLst>
              <a:gd name="adj" fmla="val 18378"/>
            </a:avLst>
          </a:prstGeom>
          <a:solidFill>
            <a:srgbClr val="F0FDF4"/>
          </a:solidFill>
          <a:ln/>
        </p:spPr>
        <p:txBody>
          <a:bodyPr/>
          <a:lstStyle/>
          <a:p>
            <a:endParaRPr lang="fr-MA"/>
          </a:p>
        </p:txBody>
      </p:sp>
      <p:sp>
        <p:nvSpPr>
          <p:cNvPr id="46" name="Shape 38"/>
          <p:cNvSpPr/>
          <p:nvPr/>
        </p:nvSpPr>
        <p:spPr>
          <a:xfrm>
            <a:off x="733349" y="2844698"/>
            <a:ext cx="28346" cy="533095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47" name="Text 39"/>
          <p:cNvSpPr txBox="1"/>
          <p:nvPr/>
        </p:nvSpPr>
        <p:spPr>
          <a:xfrm>
            <a:off x="857707" y="3022092"/>
            <a:ext cx="553212" cy="124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15803D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PRÉFÉRER</a:t>
            </a:r>
            <a:endParaRPr lang="en-US" sz="800" dirty="0"/>
          </a:p>
        </p:txBody>
      </p:sp>
      <p:pic>
        <p:nvPicPr>
          <p:cNvPr id="48" name="Image 6" descr="preencoded.png"/>
          <p:cNvPicPr>
            <a:picLocks noChangeAspect="1"/>
          </p:cNvPicPr>
          <p:nvPr/>
        </p:nvPicPr>
        <p:blipFill>
          <a:blip r:embed="rId5">
            <a:alphaModFix amt="60000"/>
          </a:blip>
          <a:srcRect t="-1359" b="-1359"/>
          <a:stretch/>
        </p:blipFill>
        <p:spPr>
          <a:xfrm>
            <a:off x="3733495" y="2939796"/>
            <a:ext cx="105156" cy="123444"/>
          </a:xfrm>
          <a:prstGeom prst="rect">
            <a:avLst/>
          </a:prstGeom>
        </p:spPr>
      </p:pic>
      <p:sp>
        <p:nvSpPr>
          <p:cNvPr id="49" name="Text 40"/>
          <p:cNvSpPr txBox="1"/>
          <p:nvPr/>
        </p:nvSpPr>
        <p:spPr>
          <a:xfrm>
            <a:off x="1332281" y="2844698"/>
            <a:ext cx="2591410" cy="5340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16653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« Pouvez-vous dire quelle page du site est la plus utile, et pourquoi ? »</a:t>
            </a:r>
            <a:endParaRPr lang="en-US" sz="900" dirty="0"/>
          </a:p>
        </p:txBody>
      </p:sp>
      <p:sp>
        <p:nvSpPr>
          <p:cNvPr id="50" name="Shape 41"/>
          <p:cNvSpPr/>
          <p:nvPr/>
        </p:nvSpPr>
        <p:spPr>
          <a:xfrm>
            <a:off x="4496105" y="2018995"/>
            <a:ext cx="3200400" cy="571500"/>
          </a:xfrm>
          <a:prstGeom prst="roundRect">
            <a:avLst>
              <a:gd name="adj" fmla="val 16000"/>
            </a:avLst>
          </a:prstGeom>
          <a:solidFill>
            <a:srgbClr val="FEF2F2"/>
          </a:solidFill>
          <a:ln/>
        </p:spPr>
        <p:txBody>
          <a:bodyPr/>
          <a:lstStyle/>
          <a:p>
            <a:endParaRPr lang="fr-MA"/>
          </a:p>
        </p:txBody>
      </p:sp>
      <p:sp>
        <p:nvSpPr>
          <p:cNvPr id="51" name="Shape 42"/>
          <p:cNvSpPr/>
          <p:nvPr/>
        </p:nvSpPr>
        <p:spPr>
          <a:xfrm>
            <a:off x="4496105" y="2018995"/>
            <a:ext cx="28346" cy="57150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52" name="Text 43"/>
          <p:cNvSpPr txBox="1"/>
          <p:nvPr/>
        </p:nvSpPr>
        <p:spPr>
          <a:xfrm>
            <a:off x="4619549" y="2143354"/>
            <a:ext cx="509321" cy="124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DC262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À ÉVITER</a:t>
            </a:r>
            <a:endParaRPr lang="en-US" sz="800" dirty="0"/>
          </a:p>
        </p:txBody>
      </p:sp>
      <p:pic>
        <p:nvPicPr>
          <p:cNvPr id="53" name="Image 7" descr="preencoded.png"/>
          <p:cNvPicPr>
            <a:picLocks noChangeAspect="1"/>
          </p:cNvPicPr>
          <p:nvPr/>
        </p:nvPicPr>
        <p:blipFill>
          <a:blip r:embed="rId4">
            <a:alphaModFix amt="60000"/>
          </a:blip>
          <a:srcRect l="-1358" r="-1358"/>
          <a:stretch/>
        </p:blipFill>
        <p:spPr>
          <a:xfrm>
            <a:off x="7505395" y="2115007"/>
            <a:ext cx="95098" cy="123444"/>
          </a:xfrm>
          <a:prstGeom prst="rect">
            <a:avLst/>
          </a:prstGeom>
        </p:spPr>
      </p:pic>
      <p:sp>
        <p:nvSpPr>
          <p:cNvPr id="54" name="Text 44"/>
          <p:cNvSpPr txBox="1"/>
          <p:nvPr/>
        </p:nvSpPr>
        <p:spPr>
          <a:xfrm>
            <a:off x="4619549" y="2319833"/>
            <a:ext cx="3543300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91B1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« Qu’est-ce qui ne va pas avec notre produit ? »</a:t>
            </a:r>
            <a:endParaRPr lang="en-US" sz="900" dirty="0"/>
          </a:p>
        </p:txBody>
      </p:sp>
      <p:sp>
        <p:nvSpPr>
          <p:cNvPr id="55" name="Shape 45"/>
          <p:cNvSpPr/>
          <p:nvPr/>
        </p:nvSpPr>
        <p:spPr>
          <a:xfrm>
            <a:off x="4496105" y="2844698"/>
            <a:ext cx="3200400" cy="533095"/>
          </a:xfrm>
          <a:prstGeom prst="roundRect">
            <a:avLst>
              <a:gd name="adj" fmla="val 18378"/>
            </a:avLst>
          </a:prstGeom>
          <a:solidFill>
            <a:srgbClr val="F0FDF4"/>
          </a:solidFill>
          <a:ln/>
        </p:spPr>
        <p:txBody>
          <a:bodyPr/>
          <a:lstStyle/>
          <a:p>
            <a:endParaRPr lang="fr-MA"/>
          </a:p>
        </p:txBody>
      </p:sp>
      <p:sp>
        <p:nvSpPr>
          <p:cNvPr id="56" name="Shape 46"/>
          <p:cNvSpPr/>
          <p:nvPr/>
        </p:nvSpPr>
        <p:spPr>
          <a:xfrm>
            <a:off x="4496105" y="2844698"/>
            <a:ext cx="28346" cy="533095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57" name="Text 47"/>
          <p:cNvSpPr txBox="1"/>
          <p:nvPr/>
        </p:nvSpPr>
        <p:spPr>
          <a:xfrm>
            <a:off x="4619549" y="3022092"/>
            <a:ext cx="553212" cy="124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15803D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PRÉFÉRER</a:t>
            </a:r>
            <a:endParaRPr lang="en-US" sz="800" dirty="0"/>
          </a:p>
        </p:txBody>
      </p:sp>
      <p:pic>
        <p:nvPicPr>
          <p:cNvPr id="58" name="Image 8" descr="preencoded.png"/>
          <p:cNvPicPr>
            <a:picLocks noChangeAspect="1"/>
          </p:cNvPicPr>
          <p:nvPr/>
        </p:nvPicPr>
        <p:blipFill>
          <a:blip r:embed="rId5">
            <a:alphaModFix amt="60000"/>
          </a:blip>
          <a:srcRect t="-1359" b="-1359"/>
          <a:stretch/>
        </p:blipFill>
        <p:spPr>
          <a:xfrm>
            <a:off x="7496251" y="2939796"/>
            <a:ext cx="105156" cy="123444"/>
          </a:xfrm>
          <a:prstGeom prst="rect">
            <a:avLst/>
          </a:prstGeom>
        </p:spPr>
      </p:pic>
      <p:sp>
        <p:nvSpPr>
          <p:cNvPr id="59" name="Text 48"/>
          <p:cNvSpPr txBox="1"/>
          <p:nvPr/>
        </p:nvSpPr>
        <p:spPr>
          <a:xfrm>
            <a:off x="5095037" y="2844698"/>
            <a:ext cx="2591410" cy="5340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16653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« Quels défis rencontrez-vous et comment mieux répondre à vos besoins ? »</a:t>
            </a:r>
            <a:endParaRPr lang="en-US" sz="900" dirty="0"/>
          </a:p>
        </p:txBody>
      </p:sp>
      <p:sp>
        <p:nvSpPr>
          <p:cNvPr id="60" name="Shape 49"/>
          <p:cNvSpPr/>
          <p:nvPr/>
        </p:nvSpPr>
        <p:spPr>
          <a:xfrm>
            <a:off x="8257946" y="2018995"/>
            <a:ext cx="3200400" cy="571500"/>
          </a:xfrm>
          <a:prstGeom prst="roundRect">
            <a:avLst>
              <a:gd name="adj" fmla="val 16000"/>
            </a:avLst>
          </a:prstGeom>
          <a:solidFill>
            <a:srgbClr val="FEF2F2"/>
          </a:solidFill>
          <a:ln/>
        </p:spPr>
        <p:txBody>
          <a:bodyPr/>
          <a:lstStyle/>
          <a:p>
            <a:endParaRPr lang="fr-MA"/>
          </a:p>
        </p:txBody>
      </p:sp>
      <p:sp>
        <p:nvSpPr>
          <p:cNvPr id="61" name="Shape 50"/>
          <p:cNvSpPr/>
          <p:nvPr/>
        </p:nvSpPr>
        <p:spPr>
          <a:xfrm>
            <a:off x="8257946" y="2018995"/>
            <a:ext cx="28346" cy="57150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62" name="Text 51"/>
          <p:cNvSpPr txBox="1"/>
          <p:nvPr/>
        </p:nvSpPr>
        <p:spPr>
          <a:xfrm>
            <a:off x="8382305" y="2143354"/>
            <a:ext cx="509321" cy="124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DC262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À ÉVITER</a:t>
            </a:r>
            <a:endParaRPr lang="en-US" sz="800" dirty="0"/>
          </a:p>
        </p:txBody>
      </p:sp>
      <p:pic>
        <p:nvPicPr>
          <p:cNvPr id="63" name="Image 9" descr="preencoded.png"/>
          <p:cNvPicPr>
            <a:picLocks noChangeAspect="1"/>
          </p:cNvPicPr>
          <p:nvPr/>
        </p:nvPicPr>
        <p:blipFill>
          <a:blip r:embed="rId4">
            <a:alphaModFix amt="60000"/>
          </a:blip>
          <a:srcRect l="-1358" r="-1358"/>
          <a:stretch/>
        </p:blipFill>
        <p:spPr>
          <a:xfrm>
            <a:off x="11268151" y="2115007"/>
            <a:ext cx="95098" cy="123444"/>
          </a:xfrm>
          <a:prstGeom prst="rect">
            <a:avLst/>
          </a:prstGeom>
        </p:spPr>
      </p:pic>
      <p:sp>
        <p:nvSpPr>
          <p:cNvPr id="64" name="Text 52"/>
          <p:cNvSpPr txBox="1"/>
          <p:nvPr/>
        </p:nvSpPr>
        <p:spPr>
          <a:xfrm>
            <a:off x="8382305" y="2319833"/>
            <a:ext cx="3543300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91B1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« Trouvez-vous notre produit facile à utiliser ? »</a:t>
            </a:r>
            <a:endParaRPr lang="en-US" sz="900" dirty="0"/>
          </a:p>
        </p:txBody>
      </p:sp>
      <p:sp>
        <p:nvSpPr>
          <p:cNvPr id="65" name="Shape 53"/>
          <p:cNvSpPr/>
          <p:nvPr/>
        </p:nvSpPr>
        <p:spPr>
          <a:xfrm>
            <a:off x="8257946" y="2844698"/>
            <a:ext cx="3200400" cy="533095"/>
          </a:xfrm>
          <a:prstGeom prst="roundRect">
            <a:avLst>
              <a:gd name="adj" fmla="val 18378"/>
            </a:avLst>
          </a:prstGeom>
          <a:solidFill>
            <a:srgbClr val="F0FDF4"/>
          </a:solidFill>
          <a:ln/>
        </p:spPr>
        <p:txBody>
          <a:bodyPr/>
          <a:lstStyle/>
          <a:p>
            <a:endParaRPr lang="fr-MA"/>
          </a:p>
        </p:txBody>
      </p:sp>
      <p:sp>
        <p:nvSpPr>
          <p:cNvPr id="66" name="Shape 54"/>
          <p:cNvSpPr/>
          <p:nvPr/>
        </p:nvSpPr>
        <p:spPr>
          <a:xfrm>
            <a:off x="8257946" y="2844698"/>
            <a:ext cx="28346" cy="533095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67" name="Text 55"/>
          <p:cNvSpPr txBox="1"/>
          <p:nvPr/>
        </p:nvSpPr>
        <p:spPr>
          <a:xfrm>
            <a:off x="8382305" y="3022092"/>
            <a:ext cx="553212" cy="124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15803D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PRÉFÉRER</a:t>
            </a:r>
            <a:endParaRPr lang="en-US" sz="800" dirty="0"/>
          </a:p>
        </p:txBody>
      </p:sp>
      <p:pic>
        <p:nvPicPr>
          <p:cNvPr id="68" name="Image 10" descr="preencoded.png"/>
          <p:cNvPicPr>
            <a:picLocks noChangeAspect="1"/>
          </p:cNvPicPr>
          <p:nvPr/>
        </p:nvPicPr>
        <p:blipFill>
          <a:blip r:embed="rId5">
            <a:alphaModFix amt="60000"/>
          </a:blip>
          <a:srcRect t="-1359" b="-1359"/>
          <a:stretch/>
        </p:blipFill>
        <p:spPr>
          <a:xfrm>
            <a:off x="11259007" y="2939796"/>
            <a:ext cx="105156" cy="123444"/>
          </a:xfrm>
          <a:prstGeom prst="rect">
            <a:avLst/>
          </a:prstGeom>
        </p:spPr>
      </p:pic>
      <p:sp>
        <p:nvSpPr>
          <p:cNvPr id="69" name="Text 56"/>
          <p:cNvSpPr txBox="1"/>
          <p:nvPr/>
        </p:nvSpPr>
        <p:spPr>
          <a:xfrm>
            <a:off x="8857793" y="2844698"/>
            <a:ext cx="2591410" cy="5340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16653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« Parlez-moi d’un moment précis où vous avez trouvé le produit difficile. »</a:t>
            </a:r>
            <a:endParaRPr lang="en-US" sz="900" dirty="0"/>
          </a:p>
        </p:txBody>
      </p:sp>
      <p:sp>
        <p:nvSpPr>
          <p:cNvPr id="70" name="Shape 57"/>
          <p:cNvSpPr/>
          <p:nvPr/>
        </p:nvSpPr>
        <p:spPr>
          <a:xfrm>
            <a:off x="2617927" y="4377233"/>
            <a:ext cx="3200400" cy="743407"/>
          </a:xfrm>
          <a:prstGeom prst="roundRect">
            <a:avLst>
              <a:gd name="adj" fmla="val 9462"/>
            </a:avLst>
          </a:prstGeom>
          <a:solidFill>
            <a:srgbClr val="FEF2F2"/>
          </a:solidFill>
          <a:ln/>
        </p:spPr>
        <p:txBody>
          <a:bodyPr/>
          <a:lstStyle/>
          <a:p>
            <a:endParaRPr lang="fr-MA"/>
          </a:p>
        </p:txBody>
      </p:sp>
      <p:sp>
        <p:nvSpPr>
          <p:cNvPr id="71" name="Shape 58"/>
          <p:cNvSpPr/>
          <p:nvPr/>
        </p:nvSpPr>
        <p:spPr>
          <a:xfrm>
            <a:off x="2617927" y="4377233"/>
            <a:ext cx="28346" cy="743407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72" name="Text 59"/>
          <p:cNvSpPr txBox="1"/>
          <p:nvPr/>
        </p:nvSpPr>
        <p:spPr>
          <a:xfrm>
            <a:off x="2741371" y="4500677"/>
            <a:ext cx="509321" cy="124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DC262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À ÉVITER</a:t>
            </a:r>
            <a:endParaRPr lang="en-US" sz="800" dirty="0"/>
          </a:p>
        </p:txBody>
      </p:sp>
      <p:pic>
        <p:nvPicPr>
          <p:cNvPr id="73" name="Image 11" descr="preencoded.png"/>
          <p:cNvPicPr>
            <a:picLocks noChangeAspect="1"/>
          </p:cNvPicPr>
          <p:nvPr/>
        </p:nvPicPr>
        <p:blipFill>
          <a:blip r:embed="rId4">
            <a:alphaModFix amt="60000"/>
          </a:blip>
          <a:srcRect l="-1358" r="-1358"/>
          <a:stretch/>
        </p:blipFill>
        <p:spPr>
          <a:xfrm>
            <a:off x="5624474" y="4472330"/>
            <a:ext cx="95098" cy="123444"/>
          </a:xfrm>
          <a:prstGeom prst="rect">
            <a:avLst/>
          </a:prstGeom>
        </p:spPr>
      </p:pic>
      <p:sp>
        <p:nvSpPr>
          <p:cNvPr id="74" name="Text 60"/>
          <p:cNvSpPr txBox="1"/>
          <p:nvPr/>
        </p:nvSpPr>
        <p:spPr>
          <a:xfrm>
            <a:off x="2741371" y="4677156"/>
            <a:ext cx="305775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991B1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« Que pensez-vous du prix, du design, de l'ergonomie et de la livraison ? »</a:t>
            </a:r>
            <a:endParaRPr lang="en-US" sz="900" dirty="0"/>
          </a:p>
        </p:txBody>
      </p:sp>
      <p:sp>
        <p:nvSpPr>
          <p:cNvPr id="75" name="Shape 61"/>
          <p:cNvSpPr/>
          <p:nvPr/>
        </p:nvSpPr>
        <p:spPr>
          <a:xfrm>
            <a:off x="2617927" y="5373014"/>
            <a:ext cx="3200400" cy="533095"/>
          </a:xfrm>
          <a:prstGeom prst="roundRect">
            <a:avLst>
              <a:gd name="adj" fmla="val 18378"/>
            </a:avLst>
          </a:prstGeom>
          <a:solidFill>
            <a:srgbClr val="F0FDF4"/>
          </a:solidFill>
          <a:ln/>
        </p:spPr>
        <p:txBody>
          <a:bodyPr/>
          <a:lstStyle/>
          <a:p>
            <a:endParaRPr lang="fr-MA"/>
          </a:p>
        </p:txBody>
      </p:sp>
      <p:sp>
        <p:nvSpPr>
          <p:cNvPr id="76" name="Shape 62"/>
          <p:cNvSpPr/>
          <p:nvPr/>
        </p:nvSpPr>
        <p:spPr>
          <a:xfrm>
            <a:off x="2617927" y="5373014"/>
            <a:ext cx="28346" cy="533095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77" name="Text 63"/>
          <p:cNvSpPr txBox="1"/>
          <p:nvPr/>
        </p:nvSpPr>
        <p:spPr>
          <a:xfrm>
            <a:off x="2741371" y="5550408"/>
            <a:ext cx="553212" cy="124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15803D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PRÉFÉRER</a:t>
            </a:r>
            <a:endParaRPr lang="en-US" sz="800" dirty="0"/>
          </a:p>
        </p:txBody>
      </p:sp>
      <p:pic>
        <p:nvPicPr>
          <p:cNvPr id="78" name="Image 12" descr="preencoded.png"/>
          <p:cNvPicPr>
            <a:picLocks noChangeAspect="1"/>
          </p:cNvPicPr>
          <p:nvPr/>
        </p:nvPicPr>
        <p:blipFill>
          <a:blip r:embed="rId5">
            <a:alphaModFix amt="60000"/>
          </a:blip>
          <a:srcRect t="-1359" b="-1359"/>
          <a:stretch/>
        </p:blipFill>
        <p:spPr>
          <a:xfrm>
            <a:off x="5615330" y="5468112"/>
            <a:ext cx="105156" cy="123444"/>
          </a:xfrm>
          <a:prstGeom prst="rect">
            <a:avLst/>
          </a:prstGeom>
        </p:spPr>
      </p:pic>
      <p:sp>
        <p:nvSpPr>
          <p:cNvPr id="79" name="Text 64"/>
          <p:cNvSpPr txBox="1"/>
          <p:nvPr/>
        </p:nvSpPr>
        <p:spPr>
          <a:xfrm>
            <a:off x="3216859" y="5373014"/>
            <a:ext cx="2581351" cy="5340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16653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« Pouvez-vous me décrire votre expérience avec notre processus de livraison ? »</a:t>
            </a:r>
            <a:endParaRPr lang="en-US" sz="900" dirty="0"/>
          </a:p>
        </p:txBody>
      </p:sp>
      <p:sp>
        <p:nvSpPr>
          <p:cNvPr id="80" name="Shape 65"/>
          <p:cNvSpPr/>
          <p:nvPr/>
        </p:nvSpPr>
        <p:spPr>
          <a:xfrm>
            <a:off x="6377026" y="4377233"/>
            <a:ext cx="3200400" cy="743407"/>
          </a:xfrm>
          <a:prstGeom prst="roundRect">
            <a:avLst>
              <a:gd name="adj" fmla="val 9462"/>
            </a:avLst>
          </a:prstGeom>
          <a:solidFill>
            <a:srgbClr val="FEF2F2"/>
          </a:solidFill>
          <a:ln/>
        </p:spPr>
        <p:txBody>
          <a:bodyPr/>
          <a:lstStyle/>
          <a:p>
            <a:endParaRPr lang="fr-MA"/>
          </a:p>
        </p:txBody>
      </p:sp>
      <p:sp>
        <p:nvSpPr>
          <p:cNvPr id="81" name="Shape 66"/>
          <p:cNvSpPr/>
          <p:nvPr/>
        </p:nvSpPr>
        <p:spPr>
          <a:xfrm>
            <a:off x="6377026" y="4377233"/>
            <a:ext cx="28346" cy="743407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82" name="Text 67"/>
          <p:cNvSpPr txBox="1"/>
          <p:nvPr/>
        </p:nvSpPr>
        <p:spPr>
          <a:xfrm>
            <a:off x="6500470" y="4500677"/>
            <a:ext cx="509321" cy="124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DC262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À ÉVITER</a:t>
            </a:r>
            <a:endParaRPr lang="en-US" sz="800" dirty="0"/>
          </a:p>
        </p:txBody>
      </p:sp>
      <p:pic>
        <p:nvPicPr>
          <p:cNvPr id="83" name="Image 13" descr="preencoded.png"/>
          <p:cNvPicPr>
            <a:picLocks noChangeAspect="1"/>
          </p:cNvPicPr>
          <p:nvPr/>
        </p:nvPicPr>
        <p:blipFill>
          <a:blip r:embed="rId4">
            <a:alphaModFix amt="60000"/>
          </a:blip>
          <a:srcRect l="-1358" r="-1358"/>
          <a:stretch/>
        </p:blipFill>
        <p:spPr>
          <a:xfrm>
            <a:off x="9383573" y="4472330"/>
            <a:ext cx="95098" cy="123444"/>
          </a:xfrm>
          <a:prstGeom prst="rect">
            <a:avLst/>
          </a:prstGeom>
        </p:spPr>
      </p:pic>
      <p:sp>
        <p:nvSpPr>
          <p:cNvPr id="84" name="Text 68"/>
          <p:cNvSpPr txBox="1"/>
          <p:nvPr/>
        </p:nvSpPr>
        <p:spPr>
          <a:xfrm>
            <a:off x="6500470" y="4677156"/>
            <a:ext cx="305775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991B1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« Vous trouvez notre nouveau design beaucoup plus joli, n’est-ce pas ? »</a:t>
            </a:r>
            <a:endParaRPr lang="en-US" sz="900" dirty="0"/>
          </a:p>
        </p:txBody>
      </p:sp>
      <p:sp>
        <p:nvSpPr>
          <p:cNvPr id="85" name="Shape 69"/>
          <p:cNvSpPr/>
          <p:nvPr/>
        </p:nvSpPr>
        <p:spPr>
          <a:xfrm>
            <a:off x="6377026" y="5373014"/>
            <a:ext cx="3200400" cy="533095"/>
          </a:xfrm>
          <a:prstGeom prst="roundRect">
            <a:avLst>
              <a:gd name="adj" fmla="val 18378"/>
            </a:avLst>
          </a:prstGeom>
          <a:solidFill>
            <a:srgbClr val="F0FDF4"/>
          </a:solidFill>
          <a:ln/>
        </p:spPr>
        <p:txBody>
          <a:bodyPr/>
          <a:lstStyle/>
          <a:p>
            <a:endParaRPr lang="fr-MA"/>
          </a:p>
        </p:txBody>
      </p:sp>
      <p:sp>
        <p:nvSpPr>
          <p:cNvPr id="86" name="Shape 70"/>
          <p:cNvSpPr/>
          <p:nvPr/>
        </p:nvSpPr>
        <p:spPr>
          <a:xfrm>
            <a:off x="6377026" y="5373014"/>
            <a:ext cx="28346" cy="533095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87" name="Text 71"/>
          <p:cNvSpPr txBox="1"/>
          <p:nvPr/>
        </p:nvSpPr>
        <p:spPr>
          <a:xfrm>
            <a:off x="6500470" y="5550408"/>
            <a:ext cx="553212" cy="124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15803D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PRÉFÉRER</a:t>
            </a:r>
            <a:endParaRPr lang="en-US" sz="800" dirty="0"/>
          </a:p>
        </p:txBody>
      </p:sp>
      <p:pic>
        <p:nvPicPr>
          <p:cNvPr id="88" name="Image 14" descr="preencoded.png"/>
          <p:cNvPicPr>
            <a:picLocks noChangeAspect="1"/>
          </p:cNvPicPr>
          <p:nvPr/>
        </p:nvPicPr>
        <p:blipFill>
          <a:blip r:embed="rId5">
            <a:alphaModFix amt="60000"/>
          </a:blip>
          <a:srcRect t="-1359" b="-1359"/>
          <a:stretch/>
        </p:blipFill>
        <p:spPr>
          <a:xfrm>
            <a:off x="9374429" y="5468112"/>
            <a:ext cx="105156" cy="123444"/>
          </a:xfrm>
          <a:prstGeom prst="rect">
            <a:avLst/>
          </a:prstGeom>
        </p:spPr>
      </p:pic>
      <p:sp>
        <p:nvSpPr>
          <p:cNvPr id="89" name="Text 72"/>
          <p:cNvSpPr txBox="1"/>
          <p:nvPr/>
        </p:nvSpPr>
        <p:spPr>
          <a:xfrm>
            <a:off x="6975958" y="5373014"/>
            <a:ext cx="2581351" cy="5340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16653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« Comment percevez-vous le nouveau design par rapport à l’ancien ? »</a:t>
            </a:r>
            <a:endParaRPr lang="en-US" sz="900" dirty="0"/>
          </a:p>
        </p:txBody>
      </p:sp>
      <p:pic>
        <p:nvPicPr>
          <p:cNvPr id="97" name="object 8">
            <a:extLst>
              <a:ext uri="{FF2B5EF4-FFF2-40B4-BE49-F238E27FC236}">
                <a16:creationId xmlns:a16="http://schemas.microsoft.com/office/drawing/2014/main" id="{79352447-B1DE-04B1-E197-52A17562C05D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615778" y="223206"/>
            <a:ext cx="991722" cy="92010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object 2">
            <a:extLst>
              <a:ext uri="{FF2B5EF4-FFF2-40B4-BE49-F238E27FC236}">
                <a16:creationId xmlns:a16="http://schemas.microsoft.com/office/drawing/2014/main" id="{FC353A66-A934-1015-53C0-C3212C8ECDB9}"/>
              </a:ext>
            </a:extLst>
          </p:cNvPr>
          <p:cNvSpPr/>
          <p:nvPr/>
        </p:nvSpPr>
        <p:spPr>
          <a:xfrm>
            <a:off x="-10158" y="0"/>
            <a:ext cx="12191999" cy="6865614"/>
          </a:xfrm>
          <a:custGeom>
            <a:avLst/>
            <a:gdLst/>
            <a:ahLst/>
            <a:cxnLst/>
            <a:rect l="l" t="t" r="r" b="b"/>
            <a:pathLst>
              <a:path w="9458325" h="5334000">
                <a:moveTo>
                  <a:pt x="0" y="5333999"/>
                </a:moveTo>
                <a:lnTo>
                  <a:pt x="9458166" y="5334000"/>
                </a:lnTo>
                <a:lnTo>
                  <a:pt x="9458166" y="0"/>
                </a:lnTo>
                <a:lnTo>
                  <a:pt x="0" y="0"/>
                </a:lnTo>
                <a:lnTo>
                  <a:pt x="0" y="5333999"/>
                </a:lnTo>
                <a:close/>
              </a:path>
            </a:pathLst>
          </a:custGeom>
          <a:solidFill>
            <a:srgbClr val="F4F0EA"/>
          </a:solidFill>
        </p:spPr>
        <p:txBody>
          <a:bodyPr wrap="square" lIns="0" tIns="0" rIns="0" bIns="0" rtlCol="0"/>
          <a:lstStyle/>
          <a:p>
            <a:pPr algn="l" defTabSz="1763466" rtl="0">
              <a:defRPr/>
            </a:pPr>
            <a:endParaRPr lang="fr-MA" sz="3471"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0" name="object 3">
            <a:extLst>
              <a:ext uri="{FF2B5EF4-FFF2-40B4-BE49-F238E27FC236}">
                <a16:creationId xmlns:a16="http://schemas.microsoft.com/office/drawing/2014/main" id="{1699DB93-492F-1BF9-E928-6328A787C624}"/>
              </a:ext>
            </a:extLst>
          </p:cNvPr>
          <p:cNvSpPr/>
          <p:nvPr/>
        </p:nvSpPr>
        <p:spPr>
          <a:xfrm>
            <a:off x="0" y="-3017"/>
            <a:ext cx="1554315" cy="783007"/>
          </a:xfrm>
          <a:custGeom>
            <a:avLst/>
            <a:gdLst/>
            <a:ahLst/>
            <a:cxnLst/>
            <a:rect l="l" t="t" r="r" b="b"/>
            <a:pathLst>
              <a:path w="1204595" h="608330">
                <a:moveTo>
                  <a:pt x="1204252" y="0"/>
                </a:moveTo>
                <a:lnTo>
                  <a:pt x="0" y="0"/>
                </a:lnTo>
                <a:lnTo>
                  <a:pt x="0" y="607980"/>
                </a:lnTo>
                <a:lnTo>
                  <a:pt x="51596" y="588263"/>
                </a:lnTo>
                <a:lnTo>
                  <a:pt x="105854" y="570738"/>
                </a:lnTo>
                <a:lnTo>
                  <a:pt x="166230" y="554101"/>
                </a:lnTo>
                <a:lnTo>
                  <a:pt x="227291" y="539876"/>
                </a:lnTo>
                <a:lnTo>
                  <a:pt x="288899" y="527430"/>
                </a:lnTo>
                <a:lnTo>
                  <a:pt x="350913" y="516381"/>
                </a:lnTo>
                <a:lnTo>
                  <a:pt x="537883" y="486917"/>
                </a:lnTo>
                <a:lnTo>
                  <a:pt x="601014" y="475614"/>
                </a:lnTo>
                <a:lnTo>
                  <a:pt x="662406" y="461771"/>
                </a:lnTo>
                <a:lnTo>
                  <a:pt x="721880" y="445388"/>
                </a:lnTo>
                <a:lnTo>
                  <a:pt x="779233" y="425830"/>
                </a:lnTo>
                <a:lnTo>
                  <a:pt x="834288" y="403225"/>
                </a:lnTo>
                <a:lnTo>
                  <a:pt x="886853" y="376935"/>
                </a:lnTo>
                <a:lnTo>
                  <a:pt x="936726" y="346963"/>
                </a:lnTo>
                <a:lnTo>
                  <a:pt x="983741" y="312800"/>
                </a:lnTo>
                <a:lnTo>
                  <a:pt x="1027696" y="274446"/>
                </a:lnTo>
                <a:lnTo>
                  <a:pt x="1066063" y="235457"/>
                </a:lnTo>
                <a:lnTo>
                  <a:pt x="1100937" y="195071"/>
                </a:lnTo>
                <a:lnTo>
                  <a:pt x="1132001" y="153288"/>
                </a:lnTo>
                <a:lnTo>
                  <a:pt x="1158951" y="110108"/>
                </a:lnTo>
                <a:lnTo>
                  <a:pt x="1181493" y="65277"/>
                </a:lnTo>
                <a:lnTo>
                  <a:pt x="1199299" y="18795"/>
                </a:lnTo>
                <a:lnTo>
                  <a:pt x="1204252" y="0"/>
                </a:lnTo>
                <a:close/>
              </a:path>
            </a:pathLst>
          </a:custGeom>
          <a:solidFill>
            <a:srgbClr val="1273AF"/>
          </a:solidFill>
        </p:spPr>
        <p:txBody>
          <a:bodyPr wrap="square" lIns="0" tIns="0" rIns="0" bIns="0" rtlCol="0"/>
          <a:lstStyle/>
          <a:p>
            <a:pPr algn="l" defTabSz="1763466" rtl="0">
              <a:defRPr/>
            </a:pPr>
            <a:endParaRPr lang="fr-MA" sz="3471">
              <a:latin typeface="Arial"/>
              <a:ea typeface="+mn-ea"/>
              <a:cs typeface="Arial"/>
              <a:sym typeface="Arial"/>
            </a:endParaRPr>
          </a:p>
        </p:txBody>
      </p:sp>
      <p:pic>
        <p:nvPicPr>
          <p:cNvPr id="92" name="object 8">
            <a:extLst>
              <a:ext uri="{FF2B5EF4-FFF2-40B4-BE49-F238E27FC236}">
                <a16:creationId xmlns:a16="http://schemas.microsoft.com/office/drawing/2014/main" id="{5220C50E-CA1E-EF0A-C817-CCF35A1EF03B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91566" y="281067"/>
            <a:ext cx="991722" cy="920108"/>
          </a:xfrm>
          <a:prstGeom prst="rect">
            <a:avLst/>
          </a:prstGeom>
        </p:spPr>
      </p:pic>
      <p:sp>
        <p:nvSpPr>
          <p:cNvPr id="6" name="Text 4"/>
          <p:cNvSpPr txBox="1"/>
          <p:nvPr/>
        </p:nvSpPr>
        <p:spPr>
          <a:xfrm>
            <a:off x="10089947" y="6653021"/>
            <a:ext cx="1848002" cy="1335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334155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Guide du Prompting - Slide 6/6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76402" y="1153058"/>
            <a:ext cx="11239805" cy="19202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8" name="Text 6"/>
          <p:cNvSpPr txBox="1"/>
          <p:nvPr/>
        </p:nvSpPr>
        <p:spPr>
          <a:xfrm>
            <a:off x="1619232" y="274398"/>
            <a:ext cx="6569050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33415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Mise en Pratique pour Managers</a:t>
            </a:r>
            <a:endParaRPr lang="en-US" sz="2700" dirty="0"/>
          </a:p>
        </p:txBody>
      </p:sp>
      <p:sp>
        <p:nvSpPr>
          <p:cNvPr id="9" name="Text 7"/>
          <p:cNvSpPr txBox="1"/>
          <p:nvPr/>
        </p:nvSpPr>
        <p:spPr>
          <a:xfrm>
            <a:off x="1577340" y="691996"/>
            <a:ext cx="6372454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3415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 la théorie à l'action : outils et méthodes pour le quotidien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9633509" y="761695"/>
            <a:ext cx="981151" cy="247802"/>
          </a:xfrm>
          <a:prstGeom prst="roundRect">
            <a:avLst>
              <a:gd name="adj" fmla="val 369004"/>
            </a:avLst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9781743" y="823874"/>
            <a:ext cx="114300" cy="114300"/>
          </a:xfrm>
          <a:prstGeom prst="rect">
            <a:avLst/>
          </a:prstGeom>
        </p:spPr>
      </p:pic>
      <p:sp>
        <p:nvSpPr>
          <p:cNvPr id="12" name="Text 9"/>
          <p:cNvSpPr txBox="1"/>
          <p:nvPr/>
        </p:nvSpPr>
        <p:spPr>
          <a:xfrm>
            <a:off x="9934448" y="819302"/>
            <a:ext cx="692201" cy="1335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334155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Actionable</a:t>
            </a:r>
            <a:endParaRPr lang="en-US" sz="900" dirty="0"/>
          </a:p>
        </p:txBody>
      </p:sp>
      <p:sp>
        <p:nvSpPr>
          <p:cNvPr id="13" name="Shape 10"/>
          <p:cNvSpPr/>
          <p:nvPr/>
        </p:nvSpPr>
        <p:spPr>
          <a:xfrm>
            <a:off x="476402" y="1410005"/>
            <a:ext cx="3047695" cy="5418734"/>
          </a:xfrm>
          <a:prstGeom prst="roundRect">
            <a:avLst>
              <a:gd name="adj" fmla="val 1125"/>
            </a:avLst>
          </a:prstGeom>
          <a:solidFill>
            <a:srgbClr val="F0FDF4"/>
          </a:solidFill>
          <a:ln w="12700">
            <a:solidFill>
              <a:srgbClr val="BBF7D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fr-MA"/>
          </a:p>
        </p:txBody>
      </p:sp>
      <p:sp>
        <p:nvSpPr>
          <p:cNvPr id="14" name="Shape 11"/>
          <p:cNvSpPr/>
          <p:nvPr/>
        </p:nvSpPr>
        <p:spPr>
          <a:xfrm>
            <a:off x="485546" y="1419149"/>
            <a:ext cx="3029407" cy="552298"/>
          </a:xfrm>
          <a:prstGeom prst="rect">
            <a:avLst/>
          </a:prstGeom>
          <a:solidFill>
            <a:srgbClr val="DCFCE7"/>
          </a:solidFill>
          <a:ln/>
        </p:spPr>
        <p:txBody>
          <a:bodyPr/>
          <a:lstStyle/>
          <a:p>
            <a:endParaRPr lang="fr-MA"/>
          </a:p>
        </p:txBody>
      </p:sp>
      <p:sp>
        <p:nvSpPr>
          <p:cNvPr id="15" name="Shape 12"/>
          <p:cNvSpPr/>
          <p:nvPr/>
        </p:nvSpPr>
        <p:spPr>
          <a:xfrm>
            <a:off x="485546" y="1962302"/>
            <a:ext cx="3029407" cy="9144"/>
          </a:xfrm>
          <a:prstGeom prst="rect">
            <a:avLst/>
          </a:prstGeom>
          <a:solidFill>
            <a:srgbClr val="BBF7D0"/>
          </a:solidFill>
          <a:ln w="12700">
            <a:solidFill>
              <a:srgbClr val="BBF7D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5"/>
          <a:srcRect t="-100" b="-100"/>
          <a:stretch/>
        </p:blipFill>
        <p:spPr>
          <a:xfrm>
            <a:off x="676656" y="1612087"/>
            <a:ext cx="114300" cy="152705"/>
          </a:xfrm>
          <a:prstGeom prst="rect">
            <a:avLst/>
          </a:prstGeom>
        </p:spPr>
      </p:pic>
      <p:sp>
        <p:nvSpPr>
          <p:cNvPr id="17" name="Text 13"/>
          <p:cNvSpPr txBox="1"/>
          <p:nvPr/>
        </p:nvSpPr>
        <p:spPr>
          <a:xfrm>
            <a:off x="886054" y="1419149"/>
            <a:ext cx="1546250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6653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Checklist Express</a:t>
            </a:r>
            <a:endParaRPr lang="en-US" sz="1300" dirty="0"/>
          </a:p>
        </p:txBody>
      </p:sp>
      <p:sp>
        <p:nvSpPr>
          <p:cNvPr id="18" name="Shape 14"/>
          <p:cNvSpPr/>
          <p:nvPr/>
        </p:nvSpPr>
        <p:spPr>
          <a:xfrm>
            <a:off x="676656" y="2699309"/>
            <a:ext cx="2648102" cy="9144"/>
          </a:xfrm>
          <a:prstGeom prst="rect">
            <a:avLst/>
          </a:prstGeom>
          <a:solidFill>
            <a:srgbClr val="BBF7D0"/>
          </a:solidFill>
          <a:ln w="12700">
            <a:solidFill>
              <a:srgbClr val="BBF7D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19" name="Shape 15"/>
          <p:cNvSpPr/>
          <p:nvPr/>
        </p:nvSpPr>
        <p:spPr>
          <a:xfrm>
            <a:off x="676656" y="2252167"/>
            <a:ext cx="190195" cy="190195"/>
          </a:xfrm>
          <a:prstGeom prst="roundRect">
            <a:avLst>
              <a:gd name="adj" fmla="val 96154"/>
            </a:avLst>
          </a:prstGeom>
          <a:solidFill>
            <a:srgbClr val="FFFFFF"/>
          </a:solidFill>
          <a:ln w="254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6"/>
          <a:srcRect l="-1677" r="-1677"/>
          <a:stretch/>
        </p:blipFill>
        <p:spPr>
          <a:xfrm>
            <a:off x="724205" y="2294230"/>
            <a:ext cx="95098" cy="105156"/>
          </a:xfrm>
          <a:prstGeom prst="rect">
            <a:avLst/>
          </a:prstGeom>
        </p:spPr>
      </p:pic>
      <p:sp>
        <p:nvSpPr>
          <p:cNvPr id="21" name="Text 16"/>
          <p:cNvSpPr txBox="1"/>
          <p:nvPr/>
        </p:nvSpPr>
        <p:spPr>
          <a:xfrm>
            <a:off x="981151" y="2232965"/>
            <a:ext cx="2419502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E29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Rôle, Tâche &amp; Objectif</a:t>
            </a:r>
            <a:r>
              <a:rPr lang="en-US" sz="1000" dirty="0">
                <a:solidFill>
                  <a:srgbClr val="1E29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sont-ils clairement définis ?</a:t>
            </a:r>
            <a:endParaRPr lang="en-US" sz="1000" dirty="0"/>
          </a:p>
        </p:txBody>
      </p:sp>
      <p:sp>
        <p:nvSpPr>
          <p:cNvPr id="22" name="Shape 17"/>
          <p:cNvSpPr/>
          <p:nvPr/>
        </p:nvSpPr>
        <p:spPr>
          <a:xfrm>
            <a:off x="676656" y="3388766"/>
            <a:ext cx="2648102" cy="9144"/>
          </a:xfrm>
          <a:prstGeom prst="rect">
            <a:avLst/>
          </a:prstGeom>
          <a:solidFill>
            <a:srgbClr val="BBF7D0"/>
          </a:solidFill>
          <a:ln w="12700">
            <a:solidFill>
              <a:srgbClr val="BBF7D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23" name="Shape 18"/>
          <p:cNvSpPr/>
          <p:nvPr/>
        </p:nvSpPr>
        <p:spPr>
          <a:xfrm>
            <a:off x="676656" y="2940710"/>
            <a:ext cx="190195" cy="190195"/>
          </a:xfrm>
          <a:prstGeom prst="roundRect">
            <a:avLst>
              <a:gd name="adj" fmla="val 96154"/>
            </a:avLst>
          </a:prstGeom>
          <a:solidFill>
            <a:srgbClr val="FFFFFF"/>
          </a:solidFill>
          <a:ln w="254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24" name="Image 3" descr="preencoded.png"/>
          <p:cNvPicPr>
            <a:picLocks noChangeAspect="1"/>
          </p:cNvPicPr>
          <p:nvPr/>
        </p:nvPicPr>
        <p:blipFill>
          <a:blip r:embed="rId6"/>
          <a:srcRect l="-1677" r="-1677"/>
          <a:stretch/>
        </p:blipFill>
        <p:spPr>
          <a:xfrm>
            <a:off x="724205" y="2983687"/>
            <a:ext cx="95098" cy="105156"/>
          </a:xfrm>
          <a:prstGeom prst="rect">
            <a:avLst/>
          </a:prstGeom>
        </p:spPr>
      </p:pic>
      <p:sp>
        <p:nvSpPr>
          <p:cNvPr id="25" name="Text 19"/>
          <p:cNvSpPr txBox="1"/>
          <p:nvPr/>
        </p:nvSpPr>
        <p:spPr>
          <a:xfrm>
            <a:off x="981151" y="2921508"/>
            <a:ext cx="2419502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E29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Audience &amp; Contexte</a:t>
            </a:r>
            <a:r>
              <a:rPr lang="en-US" sz="1000" dirty="0">
                <a:solidFill>
                  <a:srgbClr val="1E29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sont-ils précisés pour cibler la réponse ?</a:t>
            </a:r>
            <a:endParaRPr lang="en-US" sz="1000" dirty="0"/>
          </a:p>
        </p:txBody>
      </p:sp>
      <p:sp>
        <p:nvSpPr>
          <p:cNvPr id="26" name="Shape 20"/>
          <p:cNvSpPr/>
          <p:nvPr/>
        </p:nvSpPr>
        <p:spPr>
          <a:xfrm>
            <a:off x="676656" y="4077310"/>
            <a:ext cx="2648102" cy="9144"/>
          </a:xfrm>
          <a:prstGeom prst="rect">
            <a:avLst/>
          </a:prstGeom>
          <a:solidFill>
            <a:srgbClr val="BBF7D0"/>
          </a:solidFill>
          <a:ln w="12700">
            <a:solidFill>
              <a:srgbClr val="BBF7D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27" name="Shape 21"/>
          <p:cNvSpPr/>
          <p:nvPr/>
        </p:nvSpPr>
        <p:spPr>
          <a:xfrm>
            <a:off x="676656" y="3629254"/>
            <a:ext cx="190195" cy="190195"/>
          </a:xfrm>
          <a:prstGeom prst="roundRect">
            <a:avLst>
              <a:gd name="adj" fmla="val 96154"/>
            </a:avLst>
          </a:prstGeom>
          <a:solidFill>
            <a:srgbClr val="FFFFFF"/>
          </a:solidFill>
          <a:ln w="254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28" name="Image 4" descr="preencoded.png"/>
          <p:cNvPicPr>
            <a:picLocks noChangeAspect="1"/>
          </p:cNvPicPr>
          <p:nvPr/>
        </p:nvPicPr>
        <p:blipFill>
          <a:blip r:embed="rId6"/>
          <a:srcRect l="-1677" r="-1677"/>
          <a:stretch/>
        </p:blipFill>
        <p:spPr>
          <a:xfrm>
            <a:off x="724205" y="3672230"/>
            <a:ext cx="95098" cy="105156"/>
          </a:xfrm>
          <a:prstGeom prst="rect">
            <a:avLst/>
          </a:prstGeom>
        </p:spPr>
      </p:pic>
      <p:sp>
        <p:nvSpPr>
          <p:cNvPr id="29" name="Text 22"/>
          <p:cNvSpPr txBox="1"/>
          <p:nvPr/>
        </p:nvSpPr>
        <p:spPr>
          <a:xfrm>
            <a:off x="981151" y="3610051"/>
            <a:ext cx="2419502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Les </a:t>
            </a:r>
            <a:r>
              <a:rPr lang="en-US" sz="1000" b="1" dirty="0">
                <a:solidFill>
                  <a:srgbClr val="1E29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Limites</a:t>
            </a:r>
            <a:r>
              <a:rPr lang="en-US" sz="1000" dirty="0">
                <a:solidFill>
                  <a:srgbClr val="1E29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(longueur, format) sont-elles fixées ?</a:t>
            </a:r>
            <a:endParaRPr lang="en-US" sz="1000" dirty="0"/>
          </a:p>
        </p:txBody>
      </p:sp>
      <p:sp>
        <p:nvSpPr>
          <p:cNvPr id="30" name="Shape 23"/>
          <p:cNvSpPr/>
          <p:nvPr/>
        </p:nvSpPr>
        <p:spPr>
          <a:xfrm>
            <a:off x="676656" y="4765853"/>
            <a:ext cx="2648102" cy="9144"/>
          </a:xfrm>
          <a:prstGeom prst="rect">
            <a:avLst/>
          </a:prstGeom>
          <a:solidFill>
            <a:srgbClr val="BBF7D0"/>
          </a:solidFill>
          <a:ln w="12700">
            <a:solidFill>
              <a:srgbClr val="BBF7D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31" name="Shape 24"/>
          <p:cNvSpPr/>
          <p:nvPr/>
        </p:nvSpPr>
        <p:spPr>
          <a:xfrm>
            <a:off x="676656" y="4317797"/>
            <a:ext cx="190195" cy="190195"/>
          </a:xfrm>
          <a:prstGeom prst="roundRect">
            <a:avLst>
              <a:gd name="adj" fmla="val 96154"/>
            </a:avLst>
          </a:prstGeom>
          <a:solidFill>
            <a:srgbClr val="FFFFFF"/>
          </a:solidFill>
          <a:ln w="254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32" name="Image 5" descr="preencoded.png"/>
          <p:cNvPicPr>
            <a:picLocks noChangeAspect="1"/>
          </p:cNvPicPr>
          <p:nvPr/>
        </p:nvPicPr>
        <p:blipFill>
          <a:blip r:embed="rId6"/>
          <a:srcRect l="-1677" r="-1677"/>
          <a:stretch/>
        </p:blipFill>
        <p:spPr>
          <a:xfrm>
            <a:off x="724205" y="4360774"/>
            <a:ext cx="95098" cy="105156"/>
          </a:xfrm>
          <a:prstGeom prst="rect">
            <a:avLst/>
          </a:prstGeom>
        </p:spPr>
      </p:pic>
      <p:sp>
        <p:nvSpPr>
          <p:cNvPr id="33" name="Text 25"/>
          <p:cNvSpPr txBox="1"/>
          <p:nvPr/>
        </p:nvSpPr>
        <p:spPr>
          <a:xfrm>
            <a:off x="981151" y="4298594"/>
            <a:ext cx="2419502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Avez-vous fourni des </a:t>
            </a:r>
            <a:r>
              <a:rPr lang="en-US" sz="1000" b="1" dirty="0">
                <a:solidFill>
                  <a:srgbClr val="1E29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exemples (Few-shot)</a:t>
            </a:r>
            <a:r>
              <a:rPr lang="en-US" sz="1000" dirty="0">
                <a:solidFill>
                  <a:srgbClr val="1E29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pour guider le style ?</a:t>
            </a:r>
            <a:endParaRPr lang="en-US" sz="1000" dirty="0"/>
          </a:p>
        </p:txBody>
      </p:sp>
      <p:sp>
        <p:nvSpPr>
          <p:cNvPr id="34" name="Shape 26"/>
          <p:cNvSpPr/>
          <p:nvPr/>
        </p:nvSpPr>
        <p:spPr>
          <a:xfrm>
            <a:off x="676656" y="5454396"/>
            <a:ext cx="2648102" cy="9144"/>
          </a:xfrm>
          <a:prstGeom prst="rect">
            <a:avLst/>
          </a:prstGeom>
          <a:solidFill>
            <a:srgbClr val="BBF7D0"/>
          </a:solidFill>
          <a:ln w="12700">
            <a:solidFill>
              <a:srgbClr val="BBF7D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35" name="Shape 27"/>
          <p:cNvSpPr/>
          <p:nvPr/>
        </p:nvSpPr>
        <p:spPr>
          <a:xfrm>
            <a:off x="676656" y="5007254"/>
            <a:ext cx="190195" cy="190195"/>
          </a:xfrm>
          <a:prstGeom prst="roundRect">
            <a:avLst>
              <a:gd name="adj" fmla="val 96154"/>
            </a:avLst>
          </a:prstGeom>
          <a:solidFill>
            <a:srgbClr val="FFFFFF"/>
          </a:solidFill>
          <a:ln w="254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36" name="Image 6" descr="preencoded.png"/>
          <p:cNvPicPr>
            <a:picLocks noChangeAspect="1"/>
          </p:cNvPicPr>
          <p:nvPr/>
        </p:nvPicPr>
        <p:blipFill>
          <a:blip r:embed="rId6"/>
          <a:srcRect l="-1677" r="-1677"/>
          <a:stretch/>
        </p:blipFill>
        <p:spPr>
          <a:xfrm>
            <a:off x="724205" y="5049317"/>
            <a:ext cx="95098" cy="105156"/>
          </a:xfrm>
          <a:prstGeom prst="rect">
            <a:avLst/>
          </a:prstGeom>
        </p:spPr>
      </p:pic>
      <p:sp>
        <p:nvSpPr>
          <p:cNvPr id="37" name="Text 28"/>
          <p:cNvSpPr txBox="1"/>
          <p:nvPr/>
        </p:nvSpPr>
        <p:spPr>
          <a:xfrm>
            <a:off x="981151" y="4988052"/>
            <a:ext cx="2419502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Si complexe, demandez un </a:t>
            </a:r>
            <a:r>
              <a:rPr lang="en-US" sz="1000" b="1" dirty="0">
                <a:solidFill>
                  <a:srgbClr val="1E29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raisonnement (CoT)</a:t>
            </a:r>
            <a:r>
              <a:rPr lang="en-US" sz="1000" dirty="0">
                <a:solidFill>
                  <a:srgbClr val="1E29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étape par étape.</a:t>
            </a:r>
            <a:endParaRPr lang="en-US" sz="1000" dirty="0"/>
          </a:p>
        </p:txBody>
      </p:sp>
      <p:sp>
        <p:nvSpPr>
          <p:cNvPr id="38" name="Shape 29"/>
          <p:cNvSpPr/>
          <p:nvPr/>
        </p:nvSpPr>
        <p:spPr>
          <a:xfrm>
            <a:off x="676656" y="6143854"/>
            <a:ext cx="2648102" cy="9144"/>
          </a:xfrm>
          <a:prstGeom prst="rect">
            <a:avLst/>
          </a:prstGeom>
          <a:solidFill>
            <a:srgbClr val="BBF7D0"/>
          </a:solidFill>
          <a:ln w="12700">
            <a:solidFill>
              <a:srgbClr val="BBF7D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39" name="Shape 30"/>
          <p:cNvSpPr/>
          <p:nvPr/>
        </p:nvSpPr>
        <p:spPr>
          <a:xfrm>
            <a:off x="676656" y="5695798"/>
            <a:ext cx="190195" cy="190195"/>
          </a:xfrm>
          <a:prstGeom prst="roundRect">
            <a:avLst>
              <a:gd name="adj" fmla="val 96154"/>
            </a:avLst>
          </a:prstGeom>
          <a:solidFill>
            <a:srgbClr val="FFFFFF"/>
          </a:solidFill>
          <a:ln w="254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40" name="Image 7" descr="preencoded.png"/>
          <p:cNvPicPr>
            <a:picLocks noChangeAspect="1"/>
          </p:cNvPicPr>
          <p:nvPr/>
        </p:nvPicPr>
        <p:blipFill>
          <a:blip r:embed="rId6"/>
          <a:srcRect l="-1677" r="-1677"/>
          <a:stretch/>
        </p:blipFill>
        <p:spPr>
          <a:xfrm>
            <a:off x="724205" y="5738774"/>
            <a:ext cx="95098" cy="105156"/>
          </a:xfrm>
          <a:prstGeom prst="rect">
            <a:avLst/>
          </a:prstGeom>
        </p:spPr>
      </p:pic>
      <p:sp>
        <p:nvSpPr>
          <p:cNvPr id="41" name="Text 31"/>
          <p:cNvSpPr txBox="1"/>
          <p:nvPr/>
        </p:nvSpPr>
        <p:spPr>
          <a:xfrm>
            <a:off x="981151" y="5676595"/>
            <a:ext cx="2419502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Prévoyez une </a:t>
            </a:r>
            <a:r>
              <a:rPr lang="en-US" sz="1000" b="1" dirty="0">
                <a:solidFill>
                  <a:srgbClr val="1E29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itération</a:t>
            </a:r>
            <a:r>
              <a:rPr lang="en-US" sz="1000" dirty="0">
                <a:solidFill>
                  <a:srgbClr val="1E29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pour valider le plan avant le contenu.</a:t>
            </a:r>
            <a:endParaRPr lang="en-US" sz="1000" dirty="0"/>
          </a:p>
        </p:txBody>
      </p:sp>
      <p:sp>
        <p:nvSpPr>
          <p:cNvPr id="42" name="Shape 32"/>
          <p:cNvSpPr/>
          <p:nvPr/>
        </p:nvSpPr>
        <p:spPr>
          <a:xfrm>
            <a:off x="676656" y="6384341"/>
            <a:ext cx="190195" cy="190195"/>
          </a:xfrm>
          <a:prstGeom prst="roundRect">
            <a:avLst>
              <a:gd name="adj" fmla="val 96154"/>
            </a:avLst>
          </a:prstGeom>
          <a:solidFill>
            <a:srgbClr val="FFFFFF"/>
          </a:solidFill>
          <a:ln w="254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43" name="Image 8" descr="preencoded.png"/>
          <p:cNvPicPr>
            <a:picLocks noChangeAspect="1"/>
          </p:cNvPicPr>
          <p:nvPr/>
        </p:nvPicPr>
        <p:blipFill>
          <a:blip r:embed="rId6"/>
          <a:srcRect l="-1677" r="-1677"/>
          <a:stretch/>
        </p:blipFill>
        <p:spPr>
          <a:xfrm>
            <a:off x="724205" y="6427318"/>
            <a:ext cx="95098" cy="105156"/>
          </a:xfrm>
          <a:prstGeom prst="rect">
            <a:avLst/>
          </a:prstGeom>
        </p:spPr>
      </p:pic>
      <p:sp>
        <p:nvSpPr>
          <p:cNvPr id="44" name="Text 33"/>
          <p:cNvSpPr txBox="1"/>
          <p:nvPr/>
        </p:nvSpPr>
        <p:spPr>
          <a:xfrm>
            <a:off x="981151" y="6365138"/>
            <a:ext cx="2419502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Demandez les </a:t>
            </a:r>
            <a:r>
              <a:rPr lang="en-US" sz="1000" b="1" dirty="0">
                <a:solidFill>
                  <a:srgbClr val="1E29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sources (ReAct)</a:t>
            </a:r>
            <a:r>
              <a:rPr lang="en-US" sz="1000" dirty="0">
                <a:solidFill>
                  <a:srgbClr val="1E29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pour les faits sensibles.</a:t>
            </a:r>
            <a:endParaRPr lang="en-US" sz="1000" dirty="0"/>
          </a:p>
        </p:txBody>
      </p:sp>
      <p:sp>
        <p:nvSpPr>
          <p:cNvPr id="45" name="Shape 34"/>
          <p:cNvSpPr/>
          <p:nvPr/>
        </p:nvSpPr>
        <p:spPr>
          <a:xfrm>
            <a:off x="3762756" y="1410005"/>
            <a:ext cx="7953451" cy="2695651"/>
          </a:xfrm>
          <a:prstGeom prst="roundRect">
            <a:avLst>
              <a:gd name="adj" fmla="val 1438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fr-MA"/>
          </a:p>
        </p:txBody>
      </p:sp>
      <p:sp>
        <p:nvSpPr>
          <p:cNvPr id="46" name="Shape 35"/>
          <p:cNvSpPr/>
          <p:nvPr/>
        </p:nvSpPr>
        <p:spPr>
          <a:xfrm>
            <a:off x="3771900" y="1419149"/>
            <a:ext cx="7934249" cy="552298"/>
          </a:xfrm>
          <a:prstGeom prst="rect">
            <a:avLst/>
          </a:prstGeom>
          <a:solidFill>
            <a:srgbClr val="F8FAFC"/>
          </a:solidFill>
          <a:ln/>
        </p:spPr>
        <p:txBody>
          <a:bodyPr/>
          <a:lstStyle/>
          <a:p>
            <a:endParaRPr lang="fr-MA"/>
          </a:p>
        </p:txBody>
      </p:sp>
      <p:sp>
        <p:nvSpPr>
          <p:cNvPr id="47" name="Shape 36"/>
          <p:cNvSpPr/>
          <p:nvPr/>
        </p:nvSpPr>
        <p:spPr>
          <a:xfrm>
            <a:off x="3771900" y="1962302"/>
            <a:ext cx="7934249" cy="9144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48" name="Image 9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3962095" y="1612087"/>
            <a:ext cx="152705" cy="152705"/>
          </a:xfrm>
          <a:prstGeom prst="rect">
            <a:avLst/>
          </a:prstGeom>
        </p:spPr>
      </p:pic>
      <p:sp>
        <p:nvSpPr>
          <p:cNvPr id="49" name="Text 37"/>
          <p:cNvSpPr txBox="1"/>
          <p:nvPr/>
        </p:nvSpPr>
        <p:spPr>
          <a:xfrm>
            <a:off x="4209898" y="1419149"/>
            <a:ext cx="2791663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Applications RH &amp; Management</a:t>
            </a:r>
            <a:endParaRPr lang="en-US" sz="1300" dirty="0"/>
          </a:p>
        </p:txBody>
      </p:sp>
      <p:sp>
        <p:nvSpPr>
          <p:cNvPr id="50" name="Shape 38"/>
          <p:cNvSpPr/>
          <p:nvPr/>
        </p:nvSpPr>
        <p:spPr>
          <a:xfrm>
            <a:off x="3962095" y="2156155"/>
            <a:ext cx="3705149" cy="657454"/>
          </a:xfrm>
          <a:prstGeom prst="roundRect">
            <a:avLst>
              <a:gd name="adj" fmla="val 16125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51" name="Shape 39"/>
          <p:cNvSpPr/>
          <p:nvPr/>
        </p:nvSpPr>
        <p:spPr>
          <a:xfrm>
            <a:off x="4114800" y="2312518"/>
            <a:ext cx="342900" cy="342900"/>
          </a:xfrm>
          <a:prstGeom prst="roundRect">
            <a:avLst>
              <a:gd name="adj" fmla="val 59259"/>
            </a:avLst>
          </a:prstGeom>
          <a:solidFill>
            <a:srgbClr val="EFF6FF"/>
          </a:solidFill>
          <a:ln w="12700">
            <a:solidFill>
              <a:srgbClr val="DBEAFE"/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52" name="Image 10" descr="preencoded.png"/>
          <p:cNvPicPr>
            <a:picLocks noChangeAspect="1"/>
          </p:cNvPicPr>
          <p:nvPr/>
        </p:nvPicPr>
        <p:blipFill>
          <a:blip r:embed="rId8"/>
          <a:srcRect t="-180" b="-180"/>
          <a:stretch/>
        </p:blipFill>
        <p:spPr>
          <a:xfrm>
            <a:off x="4190695" y="2407615"/>
            <a:ext cx="190195" cy="152705"/>
          </a:xfrm>
          <a:prstGeom prst="rect">
            <a:avLst/>
          </a:prstGeom>
        </p:spPr>
      </p:pic>
      <p:sp>
        <p:nvSpPr>
          <p:cNvPr id="53" name="Text 40"/>
          <p:cNvSpPr txBox="1"/>
          <p:nvPr/>
        </p:nvSpPr>
        <p:spPr>
          <a:xfrm>
            <a:off x="4600346" y="2280514"/>
            <a:ext cx="3029407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33415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Recrutement</a:t>
            </a:r>
            <a:endParaRPr lang="en-US" sz="1100" dirty="0"/>
          </a:p>
        </p:txBody>
      </p:sp>
      <p:sp>
        <p:nvSpPr>
          <p:cNvPr id="54" name="Text 41"/>
          <p:cNvSpPr txBox="1"/>
          <p:nvPr/>
        </p:nvSpPr>
        <p:spPr>
          <a:xfrm>
            <a:off x="4600346" y="2516429"/>
            <a:ext cx="3010206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Offres d'emploi, scorecards, questions d'entretien ciblées.</a:t>
            </a:r>
            <a:endParaRPr lang="en-US" sz="1000" dirty="0"/>
          </a:p>
        </p:txBody>
      </p:sp>
      <p:sp>
        <p:nvSpPr>
          <p:cNvPr id="55" name="Shape 42"/>
          <p:cNvSpPr/>
          <p:nvPr/>
        </p:nvSpPr>
        <p:spPr>
          <a:xfrm>
            <a:off x="7810805" y="2156155"/>
            <a:ext cx="3705149" cy="657454"/>
          </a:xfrm>
          <a:prstGeom prst="roundRect">
            <a:avLst>
              <a:gd name="adj" fmla="val 16125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56" name="Shape 43"/>
          <p:cNvSpPr/>
          <p:nvPr/>
        </p:nvSpPr>
        <p:spPr>
          <a:xfrm>
            <a:off x="7962595" y="2312518"/>
            <a:ext cx="342900" cy="342900"/>
          </a:xfrm>
          <a:prstGeom prst="roundRect">
            <a:avLst>
              <a:gd name="adj" fmla="val 59259"/>
            </a:avLst>
          </a:prstGeom>
          <a:solidFill>
            <a:srgbClr val="EFF6FF"/>
          </a:solidFill>
          <a:ln w="12700">
            <a:solidFill>
              <a:srgbClr val="DBEAFE"/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57" name="Image 11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8058607" y="2407615"/>
            <a:ext cx="152705" cy="152705"/>
          </a:xfrm>
          <a:prstGeom prst="rect">
            <a:avLst/>
          </a:prstGeom>
        </p:spPr>
      </p:pic>
      <p:sp>
        <p:nvSpPr>
          <p:cNvPr id="58" name="Text 44"/>
          <p:cNvSpPr txBox="1"/>
          <p:nvPr/>
        </p:nvSpPr>
        <p:spPr>
          <a:xfrm>
            <a:off x="8449056" y="2280514"/>
            <a:ext cx="283372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33415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Performance</a:t>
            </a:r>
            <a:endParaRPr lang="en-US" sz="1100" dirty="0"/>
          </a:p>
        </p:txBody>
      </p:sp>
      <p:sp>
        <p:nvSpPr>
          <p:cNvPr id="59" name="Text 45"/>
          <p:cNvSpPr txBox="1"/>
          <p:nvPr/>
        </p:nvSpPr>
        <p:spPr>
          <a:xfrm>
            <a:off x="8449056" y="2516429"/>
            <a:ext cx="3242462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Feedback 360°, rédaction d'OKR, plans d'amélioration.</a:t>
            </a:r>
            <a:endParaRPr lang="en-US" sz="1000" dirty="0"/>
          </a:p>
        </p:txBody>
      </p:sp>
      <p:sp>
        <p:nvSpPr>
          <p:cNvPr id="60" name="Shape 46"/>
          <p:cNvSpPr/>
          <p:nvPr/>
        </p:nvSpPr>
        <p:spPr>
          <a:xfrm>
            <a:off x="3962095" y="2954426"/>
            <a:ext cx="3705149" cy="828446"/>
          </a:xfrm>
          <a:prstGeom prst="roundRect">
            <a:avLst>
              <a:gd name="adj" fmla="val 10149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61" name="Shape 47"/>
          <p:cNvSpPr/>
          <p:nvPr/>
        </p:nvSpPr>
        <p:spPr>
          <a:xfrm>
            <a:off x="4114800" y="3196742"/>
            <a:ext cx="342900" cy="342900"/>
          </a:xfrm>
          <a:prstGeom prst="roundRect">
            <a:avLst>
              <a:gd name="adj" fmla="val 59259"/>
            </a:avLst>
          </a:prstGeom>
          <a:solidFill>
            <a:srgbClr val="EFF6FF"/>
          </a:solidFill>
          <a:ln w="12700">
            <a:solidFill>
              <a:srgbClr val="DBEAFE"/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62" name="Image 12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4209898" y="3291840"/>
            <a:ext cx="152705" cy="152705"/>
          </a:xfrm>
          <a:prstGeom prst="rect">
            <a:avLst/>
          </a:prstGeom>
        </p:spPr>
      </p:pic>
      <p:sp>
        <p:nvSpPr>
          <p:cNvPr id="63" name="Text 48"/>
          <p:cNvSpPr txBox="1"/>
          <p:nvPr/>
        </p:nvSpPr>
        <p:spPr>
          <a:xfrm>
            <a:off x="4600346" y="3078785"/>
            <a:ext cx="303855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33415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Communication</a:t>
            </a:r>
            <a:endParaRPr lang="en-US" sz="1100" dirty="0"/>
          </a:p>
        </p:txBody>
      </p:sp>
      <p:sp>
        <p:nvSpPr>
          <p:cNvPr id="64" name="Text 49"/>
          <p:cNvSpPr txBox="1"/>
          <p:nvPr/>
        </p:nvSpPr>
        <p:spPr>
          <a:xfrm>
            <a:off x="4600346" y="3314700"/>
            <a:ext cx="3001061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Plans de change, FAQ internes, scripts de réunion difficile.</a:t>
            </a:r>
            <a:endParaRPr lang="en-US" sz="1000" dirty="0"/>
          </a:p>
        </p:txBody>
      </p:sp>
      <p:sp>
        <p:nvSpPr>
          <p:cNvPr id="65" name="Shape 50"/>
          <p:cNvSpPr/>
          <p:nvPr/>
        </p:nvSpPr>
        <p:spPr>
          <a:xfrm>
            <a:off x="7810805" y="2954426"/>
            <a:ext cx="3705149" cy="828446"/>
          </a:xfrm>
          <a:prstGeom prst="roundRect">
            <a:avLst>
              <a:gd name="adj" fmla="val 10149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66" name="Shape 51"/>
          <p:cNvSpPr/>
          <p:nvPr/>
        </p:nvSpPr>
        <p:spPr>
          <a:xfrm>
            <a:off x="7962595" y="3196742"/>
            <a:ext cx="333756" cy="342900"/>
          </a:xfrm>
          <a:prstGeom prst="roundRect">
            <a:avLst>
              <a:gd name="adj" fmla="val 62622"/>
            </a:avLst>
          </a:prstGeom>
          <a:solidFill>
            <a:srgbClr val="EFF6FF"/>
          </a:solidFill>
          <a:ln w="12700">
            <a:solidFill>
              <a:srgbClr val="DBEAFE"/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67" name="Image 13" descr="preencoded.png"/>
          <p:cNvPicPr>
            <a:picLocks noChangeAspect="1"/>
          </p:cNvPicPr>
          <p:nvPr/>
        </p:nvPicPr>
        <p:blipFill>
          <a:blip r:embed="rId11"/>
          <a:srcRect t="-180" b="-180"/>
          <a:stretch/>
        </p:blipFill>
        <p:spPr>
          <a:xfrm>
            <a:off x="8033004" y="3291840"/>
            <a:ext cx="190195" cy="152705"/>
          </a:xfrm>
          <a:prstGeom prst="rect">
            <a:avLst/>
          </a:prstGeom>
        </p:spPr>
      </p:pic>
      <p:sp>
        <p:nvSpPr>
          <p:cNvPr id="68" name="Text 52"/>
          <p:cNvSpPr txBox="1"/>
          <p:nvPr/>
        </p:nvSpPr>
        <p:spPr>
          <a:xfrm>
            <a:off x="8436254" y="3078785"/>
            <a:ext cx="30486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33415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Formation</a:t>
            </a:r>
            <a:endParaRPr lang="en-US" sz="1100" dirty="0"/>
          </a:p>
        </p:txBody>
      </p:sp>
      <p:sp>
        <p:nvSpPr>
          <p:cNvPr id="69" name="Text 53"/>
          <p:cNvSpPr txBox="1"/>
          <p:nvPr/>
        </p:nvSpPr>
        <p:spPr>
          <a:xfrm>
            <a:off x="8436254" y="3314700"/>
            <a:ext cx="301020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Création de quiz, scénarios de cas pratiques, micro-learning.</a:t>
            </a:r>
            <a:endParaRPr lang="en-US" sz="1000" dirty="0"/>
          </a:p>
        </p:txBody>
      </p:sp>
      <p:sp>
        <p:nvSpPr>
          <p:cNvPr id="70" name="Shape 54"/>
          <p:cNvSpPr/>
          <p:nvPr/>
        </p:nvSpPr>
        <p:spPr>
          <a:xfrm>
            <a:off x="3762756" y="4336999"/>
            <a:ext cx="7953451" cy="2195475"/>
          </a:xfrm>
          <a:prstGeom prst="roundRect">
            <a:avLst>
              <a:gd name="adj" fmla="val 1438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fr-MA"/>
          </a:p>
        </p:txBody>
      </p:sp>
      <p:sp>
        <p:nvSpPr>
          <p:cNvPr id="71" name="Shape 55"/>
          <p:cNvSpPr/>
          <p:nvPr/>
        </p:nvSpPr>
        <p:spPr>
          <a:xfrm>
            <a:off x="3771900" y="4346143"/>
            <a:ext cx="7934249" cy="552298"/>
          </a:xfrm>
          <a:prstGeom prst="rect">
            <a:avLst/>
          </a:prstGeom>
          <a:solidFill>
            <a:srgbClr val="F8FAFC"/>
          </a:solidFill>
          <a:ln/>
        </p:spPr>
        <p:txBody>
          <a:bodyPr/>
          <a:lstStyle/>
          <a:p>
            <a:endParaRPr lang="fr-MA"/>
          </a:p>
        </p:txBody>
      </p:sp>
      <p:sp>
        <p:nvSpPr>
          <p:cNvPr id="72" name="Shape 56"/>
          <p:cNvSpPr/>
          <p:nvPr/>
        </p:nvSpPr>
        <p:spPr>
          <a:xfrm>
            <a:off x="3771900" y="4552415"/>
            <a:ext cx="7934249" cy="9144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pic>
        <p:nvPicPr>
          <p:cNvPr id="73" name="Image 14" descr="preencoded.png"/>
          <p:cNvPicPr>
            <a:picLocks noChangeAspect="1"/>
          </p:cNvPicPr>
          <p:nvPr/>
        </p:nvPicPr>
        <p:blipFill>
          <a:blip r:embed="rId12"/>
          <a:srcRect t="-43" b="-43"/>
          <a:stretch/>
        </p:blipFill>
        <p:spPr>
          <a:xfrm>
            <a:off x="3962095" y="4539082"/>
            <a:ext cx="133502" cy="152705"/>
          </a:xfrm>
          <a:prstGeom prst="rect">
            <a:avLst/>
          </a:prstGeom>
        </p:spPr>
      </p:pic>
      <p:sp>
        <p:nvSpPr>
          <p:cNvPr id="74" name="Text 57"/>
          <p:cNvSpPr txBox="1"/>
          <p:nvPr/>
        </p:nvSpPr>
        <p:spPr>
          <a:xfrm>
            <a:off x="4190695" y="4346143"/>
            <a:ext cx="2924251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Prompt Starters (Prêts à l'emploi)</a:t>
            </a:r>
            <a:endParaRPr lang="en-US" sz="1300" dirty="0"/>
          </a:p>
        </p:txBody>
      </p:sp>
      <p:sp>
        <p:nvSpPr>
          <p:cNvPr id="75" name="Shape 58"/>
          <p:cNvSpPr/>
          <p:nvPr/>
        </p:nvSpPr>
        <p:spPr>
          <a:xfrm>
            <a:off x="3962095" y="4746268"/>
            <a:ext cx="7552944" cy="819302"/>
          </a:xfrm>
          <a:prstGeom prst="roundRect">
            <a:avLst>
              <a:gd name="adj" fmla="val 10382"/>
            </a:avLst>
          </a:prstGeom>
          <a:solidFill>
            <a:srgbClr val="F1F5F9"/>
          </a:solidFill>
          <a:ln/>
        </p:spPr>
        <p:txBody>
          <a:bodyPr/>
          <a:lstStyle/>
          <a:p>
            <a:endParaRPr lang="fr-MA"/>
          </a:p>
        </p:txBody>
      </p:sp>
      <p:sp>
        <p:nvSpPr>
          <p:cNvPr id="76" name="Shape 59"/>
          <p:cNvSpPr/>
          <p:nvPr/>
        </p:nvSpPr>
        <p:spPr>
          <a:xfrm>
            <a:off x="3962095" y="4746268"/>
            <a:ext cx="38405" cy="81930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77" name="Shape 60"/>
          <p:cNvSpPr/>
          <p:nvPr/>
        </p:nvSpPr>
        <p:spPr>
          <a:xfrm>
            <a:off x="10767974" y="4823077"/>
            <a:ext cx="657454" cy="190195"/>
          </a:xfrm>
          <a:prstGeom prst="roundRect">
            <a:avLst>
              <a:gd name="adj" fmla="val 96154"/>
            </a:avLst>
          </a:prstGeom>
          <a:solidFill>
            <a:srgbClr val="FEF3C7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78" name="Text 61"/>
          <p:cNvSpPr txBox="1"/>
          <p:nvPr/>
        </p:nvSpPr>
        <p:spPr>
          <a:xfrm>
            <a:off x="10825582" y="4851424"/>
            <a:ext cx="619963" cy="124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39" dirty="0">
                <a:solidFill>
                  <a:srgbClr val="B4530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COACHING</a:t>
            </a:r>
            <a:endParaRPr lang="en-US" sz="800" dirty="0"/>
          </a:p>
        </p:txBody>
      </p:sp>
      <p:sp>
        <p:nvSpPr>
          <p:cNvPr id="79" name="Text 62"/>
          <p:cNvSpPr txBox="1"/>
          <p:nvPr/>
        </p:nvSpPr>
        <p:spPr>
          <a:xfrm>
            <a:off x="4104741" y="5028361"/>
            <a:ext cx="7306056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33415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"</a:t>
            </a:r>
            <a:r>
              <a:rPr lang="en-US" sz="1000" b="1" dirty="0">
                <a:solidFill>
                  <a:srgbClr val="0284C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Agis comme</a:t>
            </a:r>
            <a:r>
              <a:rPr lang="en-US" sz="1000" dirty="0">
                <a:solidFill>
                  <a:srgbClr val="33415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un coach en management expérimenté. </a:t>
            </a:r>
            <a:r>
              <a:rPr lang="en-US" sz="1000" b="1" dirty="0">
                <a:solidFill>
                  <a:srgbClr val="0284C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Contexte :</a:t>
            </a:r>
            <a:r>
              <a:rPr lang="en-US" sz="1000" dirty="0">
                <a:solidFill>
                  <a:srgbClr val="33415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J'ai une équipe junior peu autonome. </a:t>
            </a:r>
            <a:r>
              <a:rPr lang="en-US" sz="1000" b="1" dirty="0">
                <a:solidFill>
                  <a:srgbClr val="0284C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Tâche :</a:t>
            </a:r>
            <a:r>
              <a:rPr lang="en-US" sz="1000" dirty="0">
                <a:solidFill>
                  <a:srgbClr val="33415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Propose un plan d'action sur 4 semaines pour déléguer efficacement. </a:t>
            </a:r>
            <a:r>
              <a:rPr lang="en-US" sz="1000" b="1" dirty="0">
                <a:solidFill>
                  <a:srgbClr val="0284C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Format :</a:t>
            </a:r>
            <a:r>
              <a:rPr lang="en-US" sz="1000" dirty="0">
                <a:solidFill>
                  <a:srgbClr val="33415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Tableau (Semaine | Actions | KPI)." </a:t>
            </a:r>
            <a:endParaRPr lang="en-US" sz="1000" dirty="0"/>
          </a:p>
        </p:txBody>
      </p:sp>
      <p:sp>
        <p:nvSpPr>
          <p:cNvPr id="80" name="Shape 63"/>
          <p:cNvSpPr/>
          <p:nvPr/>
        </p:nvSpPr>
        <p:spPr>
          <a:xfrm>
            <a:off x="3962095" y="5672555"/>
            <a:ext cx="7552944" cy="819302"/>
          </a:xfrm>
          <a:prstGeom prst="roundRect">
            <a:avLst>
              <a:gd name="adj" fmla="val 10382"/>
            </a:avLst>
          </a:prstGeom>
          <a:solidFill>
            <a:srgbClr val="F1F5F9"/>
          </a:solidFill>
          <a:ln/>
        </p:spPr>
        <p:txBody>
          <a:bodyPr/>
          <a:lstStyle/>
          <a:p>
            <a:endParaRPr lang="fr-MA"/>
          </a:p>
        </p:txBody>
      </p:sp>
      <p:sp>
        <p:nvSpPr>
          <p:cNvPr id="81" name="Shape 64"/>
          <p:cNvSpPr/>
          <p:nvPr/>
        </p:nvSpPr>
        <p:spPr>
          <a:xfrm>
            <a:off x="3962095" y="5672555"/>
            <a:ext cx="38405" cy="819302"/>
          </a:xfrm>
          <a:prstGeom prst="rect">
            <a:avLst/>
          </a:prstGeom>
          <a:solidFill>
            <a:srgbClr val="DB2777"/>
          </a:solidFill>
          <a:ln w="12700">
            <a:solidFill>
              <a:srgbClr val="DB277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82" name="Shape 65"/>
          <p:cNvSpPr/>
          <p:nvPr/>
        </p:nvSpPr>
        <p:spPr>
          <a:xfrm>
            <a:off x="10436047" y="5748450"/>
            <a:ext cx="990295" cy="190195"/>
          </a:xfrm>
          <a:prstGeom prst="roundRect">
            <a:avLst>
              <a:gd name="adj" fmla="val 96154"/>
            </a:avLst>
          </a:prstGeom>
          <a:solidFill>
            <a:srgbClr val="FCE7F3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MA"/>
          </a:p>
        </p:txBody>
      </p:sp>
      <p:sp>
        <p:nvSpPr>
          <p:cNvPr id="83" name="Text 66"/>
          <p:cNvSpPr txBox="1"/>
          <p:nvPr/>
        </p:nvSpPr>
        <p:spPr>
          <a:xfrm>
            <a:off x="10493654" y="5777711"/>
            <a:ext cx="1025957" cy="124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39" dirty="0">
                <a:solidFill>
                  <a:srgbClr val="BE185D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STRATÉGIE (TOT)</a:t>
            </a:r>
            <a:endParaRPr lang="en-US" sz="800" dirty="0"/>
          </a:p>
        </p:txBody>
      </p:sp>
      <p:sp>
        <p:nvSpPr>
          <p:cNvPr id="84" name="Text 67"/>
          <p:cNvSpPr txBox="1"/>
          <p:nvPr/>
        </p:nvSpPr>
        <p:spPr>
          <a:xfrm>
            <a:off x="4081943" y="5908668"/>
            <a:ext cx="7306056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33415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"</a:t>
            </a:r>
            <a:r>
              <a:rPr lang="en-US" sz="1000" b="1" dirty="0">
                <a:solidFill>
                  <a:srgbClr val="0284C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Explore 3 stratégies</a:t>
            </a:r>
            <a:r>
              <a:rPr lang="en-US" sz="1000" dirty="0">
                <a:solidFill>
                  <a:srgbClr val="33415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différentes pour réduire le turnover de 10%. Pour chaque option, </a:t>
            </a:r>
            <a:r>
              <a:rPr lang="en-US" sz="1000" b="1" dirty="0">
                <a:solidFill>
                  <a:srgbClr val="0284C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compare</a:t>
            </a:r>
            <a:r>
              <a:rPr lang="en-US" sz="1000" dirty="0">
                <a:solidFill>
                  <a:srgbClr val="33415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les coûts, l'impact culturel et la rapidité de mise en œuvre, puis </a:t>
            </a:r>
            <a:r>
              <a:rPr lang="en-US" sz="1000" b="1" dirty="0">
                <a:solidFill>
                  <a:srgbClr val="0284C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recommande</a:t>
            </a:r>
            <a:r>
              <a:rPr lang="en-US" sz="1000" dirty="0">
                <a:solidFill>
                  <a:srgbClr val="33415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la solution la plus viable." 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2192000" cy="6934200"/>
            <a:chOff x="0" y="0"/>
            <a:chExt cx="243840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384000" cy="13716000"/>
            </a:xfrm>
            <a:custGeom>
              <a:avLst/>
              <a:gdLst/>
              <a:ahLst/>
              <a:cxnLst/>
              <a:rect l="l" t="t" r="r" b="b"/>
              <a:pathLst>
                <a:path w="24384000" h="13716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MA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8280400" y="4592056"/>
            <a:ext cx="3844474" cy="2466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1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B94190"/>
                </a:solidFill>
                <a:effectLst/>
                <a:uLnTx/>
                <a:uFillTx/>
                <a:latin typeface="Inter" panose="020B0604020202020204" charset="0"/>
                <a:ea typeface="Calibri (MS) Bold"/>
                <a:cs typeface="Inter" panose="020B0604020202020204" charset="0"/>
                <a:sym typeface="Calibri (MS) Bold"/>
              </a:rPr>
              <a:t>+212 6 66 60 36 62 / +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B94190"/>
                </a:solidFill>
                <a:effectLst/>
                <a:uLnTx/>
                <a:uFillTx/>
                <a:latin typeface="Inter" panose="020B0604020202020204" charset="0"/>
                <a:ea typeface="Calibri (MS) Bold"/>
                <a:cs typeface="Inter" panose="020B0604020202020204" charset="0"/>
                <a:sym typeface="Calibri (MS) Bold"/>
              </a:rPr>
              <a:t>212 6 66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B94190"/>
                </a:solidFill>
                <a:effectLst/>
                <a:uLnTx/>
                <a:uFillTx/>
                <a:latin typeface="Inter" panose="020B0604020202020204" charset="0"/>
                <a:ea typeface="Calibri (MS) Bold"/>
                <a:cs typeface="Inter" panose="020B0604020202020204" charset="0"/>
                <a:sym typeface="Calibri (MS) Bold"/>
              </a:rPr>
              <a:t>56 04 24</a:t>
            </a:r>
          </a:p>
        </p:txBody>
      </p:sp>
      <p:sp>
        <p:nvSpPr>
          <p:cNvPr id="6" name="TextBox 6"/>
          <p:cNvSpPr txBox="1"/>
          <p:nvPr/>
        </p:nvSpPr>
        <p:spPr>
          <a:xfrm rot="-5400000">
            <a:off x="10998184" y="947630"/>
            <a:ext cx="1472009" cy="2426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98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15" b="0" i="0" u="none" strike="noStrike" kern="1200" cap="none" spc="0" normalizeH="0" baseline="0" noProof="0" dirty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Aptos"/>
                <a:ea typeface="Aptos"/>
                <a:cs typeface="Aptos"/>
                <a:sym typeface="Aptos"/>
              </a:rPr>
              <a:t>Juillet  2026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577095" y="707016"/>
            <a:ext cx="4122179" cy="9507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4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1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 Bold"/>
                <a:ea typeface="Montserrat Bold"/>
                <a:cs typeface="Montserrat Bold"/>
                <a:sym typeface="Montserrat Bold"/>
              </a:rPr>
              <a:t>Démarrons</a:t>
            </a:r>
            <a:r>
              <a:rPr kumimoji="0" lang="en-US" sz="1801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 Bold"/>
                <a:ea typeface="Montserrat Bold"/>
                <a:cs typeface="Montserrat Bold"/>
                <a:sym typeface="Montserrat Bold"/>
              </a:rPr>
              <a:t> ensemble</a:t>
            </a:r>
          </a:p>
          <a:p>
            <a:pPr marL="0" marR="0" lvl="0" indent="0" algn="l" defTabSz="914400" rtl="0" eaLnBrk="1" fontAlgn="auto" latinLnBrk="0" hangingPunct="1">
              <a:lnSpc>
                <a:spcPts val="214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1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 Bold"/>
                <a:ea typeface="Montserrat Bold"/>
                <a:cs typeface="Montserrat Bold"/>
                <a:sym typeface="Montserrat Bold"/>
              </a:rPr>
              <a:t>Votre</a:t>
            </a:r>
            <a:r>
              <a:rPr kumimoji="0" lang="en-US" sz="1801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kumimoji="0" lang="en-US" sz="1801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 Bold"/>
                <a:ea typeface="Montserrat Bold"/>
                <a:cs typeface="Montserrat Bold"/>
                <a:sym typeface="Montserrat Bold"/>
              </a:rPr>
              <a:t>Parcours</a:t>
            </a:r>
            <a:r>
              <a:rPr kumimoji="0" lang="en-US" sz="1801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 Bold"/>
                <a:ea typeface="Montserrat Bold"/>
                <a:cs typeface="Montserrat Bold"/>
                <a:sym typeface="Montserrat Bold"/>
              </a:rPr>
              <a:t> de transformation</a:t>
            </a:r>
          </a:p>
          <a:p>
            <a:pPr marL="0" marR="0" lvl="0" indent="0" algn="l" defTabSz="914400" rtl="0" eaLnBrk="1" fontAlgn="auto" latinLnBrk="0" hangingPunct="1">
              <a:lnSpc>
                <a:spcPts val="160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94A3B8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Notre équipe est à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94A3B8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votre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94A3B8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94A3B8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écoute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94A3B8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 pour</a:t>
            </a:r>
          </a:p>
          <a:p>
            <a:pPr marL="0" marR="0" lvl="0" indent="0" algn="l" defTabSz="914400" rtl="0" eaLnBrk="1" fontAlgn="auto" latinLnBrk="0" hangingPunct="1">
              <a:lnSpc>
                <a:spcPts val="160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94A3B8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concrétiser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94A3B8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94A3B8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vos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94A3B8"/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 projets IA.</a:t>
            </a:r>
          </a:p>
        </p:txBody>
      </p:sp>
      <p:pic>
        <p:nvPicPr>
          <p:cNvPr id="4" name="Google Shape;86;p13" descr="image.png">
            <a:extLst>
              <a:ext uri="{FF2B5EF4-FFF2-40B4-BE49-F238E27FC236}">
                <a16:creationId xmlns:a16="http://schemas.microsoft.com/office/drawing/2014/main" id="{FCC3E609-43C8-7652-82FB-6491EF36599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631137" y="4947094"/>
            <a:ext cx="1143000" cy="57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03899DA1464D44AE48F62BD0DD8574" ma:contentTypeVersion="10" ma:contentTypeDescription="Crée un document." ma:contentTypeScope="" ma:versionID="32d77c07d77855a3af46391189f89916">
  <xsd:schema xmlns:xsd="http://www.w3.org/2001/XMLSchema" xmlns:xs="http://www.w3.org/2001/XMLSchema" xmlns:p="http://schemas.microsoft.com/office/2006/metadata/properties" xmlns:ns3="4affc1db-d0a9-4ddd-92ee-fc3ee68eb854" targetNamespace="http://schemas.microsoft.com/office/2006/metadata/properties" ma:root="true" ma:fieldsID="945375b221a33456a5bd21d405d9f6f9" ns3:_="">
    <xsd:import namespace="4affc1db-d0a9-4ddd-92ee-fc3ee68eb854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ffc1db-d0a9-4ddd-92ee-fc3ee68eb854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affc1db-d0a9-4ddd-92ee-fc3ee68eb854" xsi:nil="true"/>
  </documentManagement>
</p:properties>
</file>

<file path=customXml/itemProps1.xml><?xml version="1.0" encoding="utf-8"?>
<ds:datastoreItem xmlns:ds="http://schemas.openxmlformats.org/officeDocument/2006/customXml" ds:itemID="{3CCCE225-1B9E-436B-BB4E-F943B78BFDC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AA4765A-0456-4D60-8396-B1B8B508E9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ffc1db-d0a9-4ddd-92ee-fc3ee68eb85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DB65500-F8A1-4E41-A21A-46F84444657C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terms/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4affc1db-d0a9-4ddd-92ee-fc3ee68eb85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1057</Words>
  <Application>Microsoft Office PowerPoint</Application>
  <PresentationFormat>Grand écran</PresentationFormat>
  <Paragraphs>154</Paragraphs>
  <Slides>7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9" baseType="lpstr">
      <vt:lpstr>Aptos</vt:lpstr>
      <vt:lpstr>Arial</vt:lpstr>
      <vt:lpstr>Calibri</vt:lpstr>
      <vt:lpstr>Consolas</vt:lpstr>
      <vt:lpstr>Inter</vt:lpstr>
      <vt:lpstr>Montserrat Bold</vt:lpstr>
      <vt:lpstr>Open Sans</vt:lpstr>
      <vt:lpstr>Poppins</vt:lpstr>
      <vt:lpstr>Roboto</vt:lpstr>
      <vt:lpstr>ui-monospace</vt:lpstr>
      <vt:lpstr>Office Theme</vt:lpstr>
      <vt:lpstr>1_Office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Generated by Gen-Spark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Multi-page HTML Content</dc:title>
  <dc:subject>PptxGenJS Presentation</dc:subject>
  <dc:creator>Visual Extract to PPTX Converter</dc:creator>
  <cp:lastModifiedBy>Salma RAMMOUZ</cp:lastModifiedBy>
  <cp:revision>2</cp:revision>
  <dcterms:created xsi:type="dcterms:W3CDTF">2026-01-27T15:13:15Z</dcterms:created>
  <dcterms:modified xsi:type="dcterms:W3CDTF">2026-07-21T17:26:06Z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0x0101005C03899DA1464D44AE48F62BD0DD8574</vt:lpwstr>
  </property>
</Properties>
</file>